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5"/>
  </p:notesMasterIdLst>
  <p:sldIdLst>
    <p:sldId id="256" r:id="rId2"/>
    <p:sldId id="258" r:id="rId3"/>
    <p:sldId id="262" r:id="rId4"/>
    <p:sldId id="418" r:id="rId5"/>
    <p:sldId id="419" r:id="rId6"/>
    <p:sldId id="257" r:id="rId7"/>
    <p:sldId id="417" r:id="rId8"/>
    <p:sldId id="330" r:id="rId9"/>
    <p:sldId id="420" r:id="rId10"/>
    <p:sldId id="422" r:id="rId11"/>
    <p:sldId id="421" r:id="rId12"/>
    <p:sldId id="333" r:id="rId13"/>
    <p:sldId id="334" r:id="rId14"/>
    <p:sldId id="335" r:id="rId15"/>
    <p:sldId id="414" r:id="rId16"/>
    <p:sldId id="415" r:id="rId17"/>
    <p:sldId id="423" r:id="rId18"/>
    <p:sldId id="400" r:id="rId19"/>
    <p:sldId id="341" r:id="rId20"/>
    <p:sldId id="343" r:id="rId21"/>
    <p:sldId id="416" r:id="rId22"/>
    <p:sldId id="401" r:id="rId23"/>
    <p:sldId id="413" r:id="rId24"/>
    <p:sldId id="342" r:id="rId25"/>
    <p:sldId id="407" r:id="rId26"/>
    <p:sldId id="406" r:id="rId27"/>
    <p:sldId id="408" r:id="rId28"/>
    <p:sldId id="346" r:id="rId29"/>
    <p:sldId id="348" r:id="rId30"/>
    <p:sldId id="349" r:id="rId31"/>
    <p:sldId id="350" r:id="rId32"/>
    <p:sldId id="379" r:id="rId33"/>
    <p:sldId id="380" r:id="rId34"/>
    <p:sldId id="381" r:id="rId35"/>
    <p:sldId id="410" r:id="rId36"/>
    <p:sldId id="402" r:id="rId37"/>
    <p:sldId id="382" r:id="rId38"/>
    <p:sldId id="383" r:id="rId39"/>
    <p:sldId id="385" r:id="rId40"/>
    <p:sldId id="386" r:id="rId41"/>
    <p:sldId id="351" r:id="rId42"/>
    <p:sldId id="352" r:id="rId43"/>
    <p:sldId id="259" r:id="rId44"/>
  </p:sldIdLst>
  <p:sldSz cx="12192000" cy="6858000"/>
  <p:notesSz cx="6858000" cy="9144000"/>
  <p:embeddedFontLst>
    <p:embeddedFont>
      <p:font typeface="Antique Olive Compact" panose="020B0604020202020204"/>
      <p:regular r:id="rId46"/>
    </p:embeddedFont>
    <p:embeddedFont>
      <p:font typeface="Arial Rounded MT Bold" panose="020F0704030504030204" pitchFamily="34" charset="0"/>
      <p:regular r:id="rId47"/>
    </p:embeddedFont>
    <p:embeddedFont>
      <p:font typeface="Segoe UI Emoji" panose="020B0502040204020203" pitchFamily="34" charset="0"/>
      <p:regular r:id="rId48"/>
    </p:embeddedFont>
  </p:embeddedFontLst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li Effio" initials="kE" lastIdx="3" clrIdx="0">
    <p:extLst>
      <p:ext uri="{19B8F6BF-5375-455C-9EA6-DF929625EA0E}">
        <p15:presenceInfo xmlns:p15="http://schemas.microsoft.com/office/powerpoint/2012/main" userId="0c28fcd2de3132f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6551"/>
    <a:srgbClr val="0F9ED5"/>
    <a:srgbClr val="843C0C"/>
    <a:srgbClr val="D7712B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473598-E3E6-CE82-E28B-532F9973FEF0}" v="1" dt="2025-07-26T04:02:23.318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102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93EACF-329A-439A-9AD2-0FDBE87A67F6}" type="doc">
      <dgm:prSet loTypeId="urn:microsoft.com/office/officeart/2008/layout/VerticalCurvedList" loCatId="list" qsTypeId="urn:microsoft.com/office/officeart/2005/8/quickstyle/simple1" qsCatId="simple" csTypeId="urn:microsoft.com/office/officeart/2005/8/colors/accent2_5" csCatId="accent2" phldr="1"/>
      <dgm:spPr/>
    </dgm:pt>
    <dgm:pt modelId="{43CB4EBF-46A1-4E1B-A9A9-2A67405BE9EF}">
      <dgm:prSet phldrT="[Texto]" custT="1"/>
      <dgm:spPr/>
      <dgm:t>
        <a:bodyPr/>
        <a:lstStyle/>
        <a:p>
          <a:r>
            <a:rPr lang="es-ES" sz="360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num</a:t>
          </a:r>
          <a:r>
            <a:rPr lang="es-ES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hora pago12 </a:t>
          </a:r>
        </a:p>
      </dgm:t>
    </dgm:pt>
    <dgm:pt modelId="{E7D45F04-43FF-4369-8C72-D582B2E6BC36}" type="parTrans" cxnId="{2606BF2A-4779-4EEE-AD82-C0BD87A2C745}">
      <dgm:prSet/>
      <dgm:spPr/>
      <dgm:t>
        <a:bodyPr/>
        <a:lstStyle/>
        <a:p>
          <a:endParaRPr lang="es-ES" sz="16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091CC56-BB1D-428F-AD79-FD36E62B61D8}" type="sibTrans" cxnId="{2606BF2A-4779-4EEE-AD82-C0BD87A2C745}">
      <dgm:prSet/>
      <dgm:spPr/>
      <dgm:t>
        <a:bodyPr/>
        <a:lstStyle/>
        <a:p>
          <a:endParaRPr lang="es-ES" sz="16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2124985-F840-4B31-8697-1977DBCB78EA}">
      <dgm:prSet phldrT="[Texto]" custT="1"/>
      <dgm:spPr/>
      <dgm:t>
        <a:bodyPr/>
        <a:lstStyle/>
        <a:p>
          <a:r>
            <a:rPr lang="es-ES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21pago #hora num.12</a:t>
          </a:r>
        </a:p>
      </dgm:t>
    </dgm:pt>
    <dgm:pt modelId="{D1376470-B3D1-474D-AD91-23CBA8079406}" type="parTrans" cxnId="{09EADAB0-4BB4-4FA9-921F-B50283DC5DEC}">
      <dgm:prSet/>
      <dgm:spPr/>
      <dgm:t>
        <a:bodyPr/>
        <a:lstStyle/>
        <a:p>
          <a:endParaRPr lang="es-ES" sz="16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14807AB-FFD3-4CE3-AD91-4AB56C8910A3}" type="sibTrans" cxnId="{09EADAB0-4BB4-4FA9-921F-B50283DC5DEC}">
      <dgm:prSet/>
      <dgm:spPr/>
      <dgm:t>
        <a:bodyPr/>
        <a:lstStyle/>
        <a:p>
          <a:endParaRPr lang="es-ES" sz="16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A8580E8-1C5F-4081-8C13-A37F15DA2366}">
      <dgm:prSet phldrT="[Texto]" custT="1"/>
      <dgm:spPr/>
      <dgm:t>
        <a:bodyPr/>
        <a:lstStyle/>
        <a:p>
          <a:r>
            <a:rPr lang="es-ES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Enero </a:t>
          </a:r>
          <a:r>
            <a:rPr lang="es-ES" sz="360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ENERO</a:t>
          </a:r>
          <a:r>
            <a:rPr lang="es-ES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360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enero</a:t>
          </a:r>
          <a:endParaRPr lang="es-ES" sz="36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F2BAD5B-B093-4876-A165-95FBBCAA2BBE}" type="parTrans" cxnId="{F948256F-B9F1-4BCE-8B23-D7650D3BB5C9}">
      <dgm:prSet/>
      <dgm:spPr/>
      <dgm:t>
        <a:bodyPr/>
        <a:lstStyle/>
        <a:p>
          <a:endParaRPr lang="es-ES" sz="16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92D4926-D769-435B-A15D-EF1C1F45CB06}" type="sibTrans" cxnId="{F948256F-B9F1-4BCE-8B23-D7650D3BB5C9}">
      <dgm:prSet/>
      <dgm:spPr/>
      <dgm:t>
        <a:bodyPr/>
        <a:lstStyle/>
        <a:p>
          <a:endParaRPr lang="es-ES" sz="16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FC8B7FF-B79E-4E2A-A358-34A8BC8375D0}" type="pres">
      <dgm:prSet presAssocID="{FD93EACF-329A-439A-9AD2-0FDBE87A67F6}" presName="Name0" presStyleCnt="0">
        <dgm:presLayoutVars>
          <dgm:chMax val="7"/>
          <dgm:chPref val="7"/>
          <dgm:dir/>
        </dgm:presLayoutVars>
      </dgm:prSet>
      <dgm:spPr/>
    </dgm:pt>
    <dgm:pt modelId="{3CAA6600-4A46-4B5C-AE5B-CD38C57A19C1}" type="pres">
      <dgm:prSet presAssocID="{FD93EACF-329A-439A-9AD2-0FDBE87A67F6}" presName="Name1" presStyleCnt="0"/>
      <dgm:spPr/>
    </dgm:pt>
    <dgm:pt modelId="{1D039D2A-4AB7-40AC-AC49-85BCB15A04A7}" type="pres">
      <dgm:prSet presAssocID="{FD93EACF-329A-439A-9AD2-0FDBE87A67F6}" presName="cycle" presStyleCnt="0"/>
      <dgm:spPr/>
    </dgm:pt>
    <dgm:pt modelId="{F93F267E-B674-4FBD-B3D0-72F50C2303D0}" type="pres">
      <dgm:prSet presAssocID="{FD93EACF-329A-439A-9AD2-0FDBE87A67F6}" presName="srcNode" presStyleLbl="node1" presStyleIdx="0" presStyleCnt="3"/>
      <dgm:spPr/>
    </dgm:pt>
    <dgm:pt modelId="{C91B0852-171B-4FE3-B5F6-46FEE75EFEC3}" type="pres">
      <dgm:prSet presAssocID="{FD93EACF-329A-439A-9AD2-0FDBE87A67F6}" presName="conn" presStyleLbl="parChTrans1D2" presStyleIdx="0" presStyleCnt="1"/>
      <dgm:spPr/>
    </dgm:pt>
    <dgm:pt modelId="{6CF3BF9A-F4C9-4AE4-805C-F21968110339}" type="pres">
      <dgm:prSet presAssocID="{FD93EACF-329A-439A-9AD2-0FDBE87A67F6}" presName="extraNode" presStyleLbl="node1" presStyleIdx="0" presStyleCnt="3"/>
      <dgm:spPr/>
    </dgm:pt>
    <dgm:pt modelId="{10FFCEC9-9EE4-4FB3-85A2-20327DD6E93E}" type="pres">
      <dgm:prSet presAssocID="{FD93EACF-329A-439A-9AD2-0FDBE87A67F6}" presName="dstNode" presStyleLbl="node1" presStyleIdx="0" presStyleCnt="3"/>
      <dgm:spPr/>
    </dgm:pt>
    <dgm:pt modelId="{ADF93630-CD0C-4C52-BD12-C6DC1C87E86A}" type="pres">
      <dgm:prSet presAssocID="{43CB4EBF-46A1-4E1B-A9A9-2A67405BE9EF}" presName="text_1" presStyleLbl="node1" presStyleIdx="0" presStyleCnt="3">
        <dgm:presLayoutVars>
          <dgm:bulletEnabled val="1"/>
        </dgm:presLayoutVars>
      </dgm:prSet>
      <dgm:spPr/>
    </dgm:pt>
    <dgm:pt modelId="{11C37A03-94E9-43D8-9010-A5209500A53A}" type="pres">
      <dgm:prSet presAssocID="{43CB4EBF-46A1-4E1B-A9A9-2A67405BE9EF}" presName="accent_1" presStyleCnt="0"/>
      <dgm:spPr/>
    </dgm:pt>
    <dgm:pt modelId="{3ED1D47F-34BC-4DF3-8B39-1FA6469440B8}" type="pres">
      <dgm:prSet presAssocID="{43CB4EBF-46A1-4E1B-A9A9-2A67405BE9EF}" presName="accentRepeatNode" presStyleLbl="solidFgAcc1" presStyleIdx="0" presStyleCnt="3"/>
      <dgm:spPr/>
    </dgm:pt>
    <dgm:pt modelId="{EF5C6B1E-9EC7-4E08-AB09-0EB5CED93880}" type="pres">
      <dgm:prSet presAssocID="{62124985-F840-4B31-8697-1977DBCB78EA}" presName="text_2" presStyleLbl="node1" presStyleIdx="1" presStyleCnt="3">
        <dgm:presLayoutVars>
          <dgm:bulletEnabled val="1"/>
        </dgm:presLayoutVars>
      </dgm:prSet>
      <dgm:spPr/>
    </dgm:pt>
    <dgm:pt modelId="{9C95F030-4CCB-4D47-9FB8-B52786FD600E}" type="pres">
      <dgm:prSet presAssocID="{62124985-F840-4B31-8697-1977DBCB78EA}" presName="accent_2" presStyleCnt="0"/>
      <dgm:spPr/>
    </dgm:pt>
    <dgm:pt modelId="{2140B554-F426-4166-8E2E-2CE43A3701D0}" type="pres">
      <dgm:prSet presAssocID="{62124985-F840-4B31-8697-1977DBCB78EA}" presName="accentRepeatNode" presStyleLbl="solidFgAcc1" presStyleIdx="1" presStyleCnt="3"/>
      <dgm:spPr/>
    </dgm:pt>
    <dgm:pt modelId="{CBBD64AC-5B33-4888-AC69-5A11019EBA84}" type="pres">
      <dgm:prSet presAssocID="{7A8580E8-1C5F-4081-8C13-A37F15DA2366}" presName="text_3" presStyleLbl="node1" presStyleIdx="2" presStyleCnt="3">
        <dgm:presLayoutVars>
          <dgm:bulletEnabled val="1"/>
        </dgm:presLayoutVars>
      </dgm:prSet>
      <dgm:spPr/>
    </dgm:pt>
    <dgm:pt modelId="{6325E6FF-38B3-4AD2-A49A-95B28A082881}" type="pres">
      <dgm:prSet presAssocID="{7A8580E8-1C5F-4081-8C13-A37F15DA2366}" presName="accent_3" presStyleCnt="0"/>
      <dgm:spPr/>
    </dgm:pt>
    <dgm:pt modelId="{C957204B-47F4-4874-8FE0-0F4B8B678D7C}" type="pres">
      <dgm:prSet presAssocID="{7A8580E8-1C5F-4081-8C13-A37F15DA2366}" presName="accentRepeatNode" presStyleLbl="solidFgAcc1" presStyleIdx="2" presStyleCnt="3" custLinFactNeighborX="4460" custLinFactNeighborY="5745"/>
      <dgm:spPr/>
    </dgm:pt>
  </dgm:ptLst>
  <dgm:cxnLst>
    <dgm:cxn modelId="{2E226B16-E6E2-4624-8A2F-AAFAEEFD8185}" type="presOf" srcId="{6091CC56-BB1D-428F-AD79-FD36E62B61D8}" destId="{C91B0852-171B-4FE3-B5F6-46FEE75EFEC3}" srcOrd="0" destOrd="0" presId="urn:microsoft.com/office/officeart/2008/layout/VerticalCurvedList"/>
    <dgm:cxn modelId="{BBD88C18-566C-4983-8DCE-0D24350593BD}" type="presOf" srcId="{62124985-F840-4B31-8697-1977DBCB78EA}" destId="{EF5C6B1E-9EC7-4E08-AB09-0EB5CED93880}" srcOrd="0" destOrd="0" presId="urn:microsoft.com/office/officeart/2008/layout/VerticalCurvedList"/>
    <dgm:cxn modelId="{2606BF2A-4779-4EEE-AD82-C0BD87A2C745}" srcId="{FD93EACF-329A-439A-9AD2-0FDBE87A67F6}" destId="{43CB4EBF-46A1-4E1B-A9A9-2A67405BE9EF}" srcOrd="0" destOrd="0" parTransId="{E7D45F04-43FF-4369-8C72-D582B2E6BC36}" sibTransId="{6091CC56-BB1D-428F-AD79-FD36E62B61D8}"/>
    <dgm:cxn modelId="{F948256F-B9F1-4BCE-8B23-D7650D3BB5C9}" srcId="{FD93EACF-329A-439A-9AD2-0FDBE87A67F6}" destId="{7A8580E8-1C5F-4081-8C13-A37F15DA2366}" srcOrd="2" destOrd="0" parTransId="{3F2BAD5B-B093-4876-A165-95FBBCAA2BBE}" sibTransId="{792D4926-D769-435B-A15D-EF1C1F45CB06}"/>
    <dgm:cxn modelId="{E5F9E58D-C3AC-4A47-A673-B35641685E3D}" type="presOf" srcId="{43CB4EBF-46A1-4E1B-A9A9-2A67405BE9EF}" destId="{ADF93630-CD0C-4C52-BD12-C6DC1C87E86A}" srcOrd="0" destOrd="0" presId="urn:microsoft.com/office/officeart/2008/layout/VerticalCurvedList"/>
    <dgm:cxn modelId="{09EADAB0-4BB4-4FA9-921F-B50283DC5DEC}" srcId="{FD93EACF-329A-439A-9AD2-0FDBE87A67F6}" destId="{62124985-F840-4B31-8697-1977DBCB78EA}" srcOrd="1" destOrd="0" parTransId="{D1376470-B3D1-474D-AD91-23CBA8079406}" sibTransId="{614807AB-FFD3-4CE3-AD91-4AB56C8910A3}"/>
    <dgm:cxn modelId="{68C706B5-C66E-467E-91D1-95DF47E72FE9}" type="presOf" srcId="{7A8580E8-1C5F-4081-8C13-A37F15DA2366}" destId="{CBBD64AC-5B33-4888-AC69-5A11019EBA84}" srcOrd="0" destOrd="0" presId="urn:microsoft.com/office/officeart/2008/layout/VerticalCurvedList"/>
    <dgm:cxn modelId="{98FD4DC9-B983-40FD-92DB-4A0354FE5713}" type="presOf" srcId="{FD93EACF-329A-439A-9AD2-0FDBE87A67F6}" destId="{0FC8B7FF-B79E-4E2A-A358-34A8BC8375D0}" srcOrd="0" destOrd="0" presId="urn:microsoft.com/office/officeart/2008/layout/VerticalCurvedList"/>
    <dgm:cxn modelId="{D4F3FDC5-0B38-442F-ACA7-0459566AF7C6}" type="presParOf" srcId="{0FC8B7FF-B79E-4E2A-A358-34A8BC8375D0}" destId="{3CAA6600-4A46-4B5C-AE5B-CD38C57A19C1}" srcOrd="0" destOrd="0" presId="urn:microsoft.com/office/officeart/2008/layout/VerticalCurvedList"/>
    <dgm:cxn modelId="{0DB380FF-DC41-47F6-A90D-6466BF1F39B4}" type="presParOf" srcId="{3CAA6600-4A46-4B5C-AE5B-CD38C57A19C1}" destId="{1D039D2A-4AB7-40AC-AC49-85BCB15A04A7}" srcOrd="0" destOrd="0" presId="urn:microsoft.com/office/officeart/2008/layout/VerticalCurvedList"/>
    <dgm:cxn modelId="{1EE206CC-AEBB-4418-982A-68736FBBFD24}" type="presParOf" srcId="{1D039D2A-4AB7-40AC-AC49-85BCB15A04A7}" destId="{F93F267E-B674-4FBD-B3D0-72F50C2303D0}" srcOrd="0" destOrd="0" presId="urn:microsoft.com/office/officeart/2008/layout/VerticalCurvedList"/>
    <dgm:cxn modelId="{E20B87D1-B9E4-4A2A-A388-4CE0C92B215D}" type="presParOf" srcId="{1D039D2A-4AB7-40AC-AC49-85BCB15A04A7}" destId="{C91B0852-171B-4FE3-B5F6-46FEE75EFEC3}" srcOrd="1" destOrd="0" presId="urn:microsoft.com/office/officeart/2008/layout/VerticalCurvedList"/>
    <dgm:cxn modelId="{3CF39883-8441-4CE5-8110-F0E8FEADAF66}" type="presParOf" srcId="{1D039D2A-4AB7-40AC-AC49-85BCB15A04A7}" destId="{6CF3BF9A-F4C9-4AE4-805C-F21968110339}" srcOrd="2" destOrd="0" presId="urn:microsoft.com/office/officeart/2008/layout/VerticalCurvedList"/>
    <dgm:cxn modelId="{97FF87F7-89CC-49AB-AF76-412B07552545}" type="presParOf" srcId="{1D039D2A-4AB7-40AC-AC49-85BCB15A04A7}" destId="{10FFCEC9-9EE4-4FB3-85A2-20327DD6E93E}" srcOrd="3" destOrd="0" presId="urn:microsoft.com/office/officeart/2008/layout/VerticalCurvedList"/>
    <dgm:cxn modelId="{8E062B88-E6AD-4E79-85E3-FBB013C1AE06}" type="presParOf" srcId="{3CAA6600-4A46-4B5C-AE5B-CD38C57A19C1}" destId="{ADF93630-CD0C-4C52-BD12-C6DC1C87E86A}" srcOrd="1" destOrd="0" presId="urn:microsoft.com/office/officeart/2008/layout/VerticalCurvedList"/>
    <dgm:cxn modelId="{B4BF40B4-B1CA-48F3-A17C-BE78BA4011FD}" type="presParOf" srcId="{3CAA6600-4A46-4B5C-AE5B-CD38C57A19C1}" destId="{11C37A03-94E9-43D8-9010-A5209500A53A}" srcOrd="2" destOrd="0" presId="urn:microsoft.com/office/officeart/2008/layout/VerticalCurvedList"/>
    <dgm:cxn modelId="{FC8B91AB-6110-4696-B379-4EF488384DB0}" type="presParOf" srcId="{11C37A03-94E9-43D8-9010-A5209500A53A}" destId="{3ED1D47F-34BC-4DF3-8B39-1FA6469440B8}" srcOrd="0" destOrd="0" presId="urn:microsoft.com/office/officeart/2008/layout/VerticalCurvedList"/>
    <dgm:cxn modelId="{3C9C2237-9E30-4D09-927D-758E633E56D7}" type="presParOf" srcId="{3CAA6600-4A46-4B5C-AE5B-CD38C57A19C1}" destId="{EF5C6B1E-9EC7-4E08-AB09-0EB5CED93880}" srcOrd="3" destOrd="0" presId="urn:microsoft.com/office/officeart/2008/layout/VerticalCurvedList"/>
    <dgm:cxn modelId="{794AC65D-EF8D-490F-8192-93621C4B991F}" type="presParOf" srcId="{3CAA6600-4A46-4B5C-AE5B-CD38C57A19C1}" destId="{9C95F030-4CCB-4D47-9FB8-B52786FD600E}" srcOrd="4" destOrd="0" presId="urn:microsoft.com/office/officeart/2008/layout/VerticalCurvedList"/>
    <dgm:cxn modelId="{9E410053-B898-4829-A70D-AB23543BC55C}" type="presParOf" srcId="{9C95F030-4CCB-4D47-9FB8-B52786FD600E}" destId="{2140B554-F426-4166-8E2E-2CE43A3701D0}" srcOrd="0" destOrd="0" presId="urn:microsoft.com/office/officeart/2008/layout/VerticalCurvedList"/>
    <dgm:cxn modelId="{FFE12FA9-C1D7-4217-9AEC-B8F9AF36F2E5}" type="presParOf" srcId="{3CAA6600-4A46-4B5C-AE5B-CD38C57A19C1}" destId="{CBBD64AC-5B33-4888-AC69-5A11019EBA84}" srcOrd="5" destOrd="0" presId="urn:microsoft.com/office/officeart/2008/layout/VerticalCurvedList"/>
    <dgm:cxn modelId="{ED6F5993-8922-4D81-A46A-88F763BEE48E}" type="presParOf" srcId="{3CAA6600-4A46-4B5C-AE5B-CD38C57A19C1}" destId="{6325E6FF-38B3-4AD2-A49A-95B28A082881}" srcOrd="6" destOrd="0" presId="urn:microsoft.com/office/officeart/2008/layout/VerticalCurvedList"/>
    <dgm:cxn modelId="{C6B7E169-6524-47F3-B7F2-3DDF303DBA7F}" type="presParOf" srcId="{6325E6FF-38B3-4AD2-A49A-95B28A082881}" destId="{C957204B-47F4-4874-8FE0-0F4B8B678D7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1B0852-171B-4FE3-B5F6-46FEE75EFEC3}">
      <dsp:nvSpPr>
        <dsp:cNvPr id="0" name=""/>
        <dsp:cNvSpPr/>
      </dsp:nvSpPr>
      <dsp:spPr>
        <a:xfrm>
          <a:off x="-6125176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F93630-CD0C-4C52-BD12-C6DC1C87E86A}">
      <dsp:nvSpPr>
        <dsp:cNvPr id="0" name=""/>
        <dsp:cNvSpPr/>
      </dsp:nvSpPr>
      <dsp:spPr>
        <a:xfrm>
          <a:off x="752110" y="541866"/>
          <a:ext cx="8586715" cy="1083733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kern="120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num</a:t>
          </a:r>
          <a:r>
            <a:rPr lang="es-ES" sz="36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hora pago12 </a:t>
          </a:r>
        </a:p>
      </dsp:txBody>
      <dsp:txXfrm>
        <a:off x="752110" y="541866"/>
        <a:ext cx="8586715" cy="1083733"/>
      </dsp:txXfrm>
    </dsp:sp>
    <dsp:sp modelId="{3ED1D47F-34BC-4DF3-8B39-1FA6469440B8}">
      <dsp:nvSpPr>
        <dsp:cNvPr id="0" name=""/>
        <dsp:cNvSpPr/>
      </dsp:nvSpPr>
      <dsp:spPr>
        <a:xfrm>
          <a:off x="74777" y="4064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5C6B1E-9EC7-4E08-AB09-0EB5CED93880}">
      <dsp:nvSpPr>
        <dsp:cNvPr id="0" name=""/>
        <dsp:cNvSpPr/>
      </dsp:nvSpPr>
      <dsp:spPr>
        <a:xfrm>
          <a:off x="1146048" y="2167466"/>
          <a:ext cx="8192778" cy="1083733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21pago #hora num.12</a:t>
          </a:r>
        </a:p>
      </dsp:txBody>
      <dsp:txXfrm>
        <a:off x="1146048" y="2167466"/>
        <a:ext cx="8192778" cy="1083733"/>
      </dsp:txXfrm>
    </dsp:sp>
    <dsp:sp modelId="{2140B554-F426-4166-8E2E-2CE43A3701D0}">
      <dsp:nvSpPr>
        <dsp:cNvPr id="0" name=""/>
        <dsp:cNvSpPr/>
      </dsp:nvSpPr>
      <dsp:spPr>
        <a:xfrm>
          <a:off x="468714" y="20320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BD64AC-5B33-4888-AC69-5A11019EBA84}">
      <dsp:nvSpPr>
        <dsp:cNvPr id="0" name=""/>
        <dsp:cNvSpPr/>
      </dsp:nvSpPr>
      <dsp:spPr>
        <a:xfrm>
          <a:off x="752110" y="3793066"/>
          <a:ext cx="8586715" cy="1083733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Enero </a:t>
          </a:r>
          <a:r>
            <a:rPr lang="es-ES" sz="3600" kern="120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ENERO</a:t>
          </a:r>
          <a:r>
            <a:rPr lang="es-ES" sz="36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3600" kern="120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enero</a:t>
          </a:r>
          <a:endParaRPr lang="es-ES" sz="3600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52110" y="3793066"/>
        <a:ext cx="8586715" cy="1083733"/>
      </dsp:txXfrm>
    </dsp:sp>
    <dsp:sp modelId="{C957204B-47F4-4874-8FE0-0F4B8B678D7C}">
      <dsp:nvSpPr>
        <dsp:cNvPr id="0" name=""/>
        <dsp:cNvSpPr/>
      </dsp:nvSpPr>
      <dsp:spPr>
        <a:xfrm>
          <a:off x="135195" y="3735425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BCE138-B453-4102-9DA8-44923BDAD2F8}" type="datetimeFigureOut">
              <a:rPr lang="es-PE" smtClean="0"/>
              <a:t>26/07/2025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86F52-CAD0-40B2-A1B5-57C6CEBE42D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1283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CEEA1C-1D7C-4DDC-825C-6BB635F300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492F36B-798F-4037-8502-7330DAF731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5C528C8-9F91-4726-A769-B283B2C75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4F4EF-C84A-4689-B820-44286348ED6D}" type="datetime1">
              <a:rPr lang="es-PE" smtClean="0"/>
              <a:t>26/07/2025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384071D-1995-4970-83E0-5F8441D36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Fábrica de programadores - Julio del 2025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E658C03-AA54-4137-A6F3-881EE1755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911F-02F8-4E93-BAC7-3ABD5FD22D8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41782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BB32EB-1528-4532-8594-233913CE8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C83AEDA-866A-46CE-9E1D-E8960BE27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610FA1-1BC7-42A2-82F8-063A89B40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F4CB7-F40C-4487-8D36-C7772FAF004B}" type="datetime1">
              <a:rPr lang="es-PE" smtClean="0"/>
              <a:t>26/07/2025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2AE404-32D2-4605-8391-AE12859B6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Fábrica de programadores - Julio del 2025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D23AD1-EEB7-4319-B1E1-ADFC9560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911F-02F8-4E93-BAC7-3ABD5FD22D8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56894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5AEDDF9-50D6-4D12-AC01-39F7F7234E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08DD64F-512D-4447-B670-88EAD843F7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35E6CA-35EF-4F85-8439-081BB3974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9D91-33A0-463C-B64A-52D0E3BA029B}" type="datetime1">
              <a:rPr lang="es-PE" smtClean="0"/>
              <a:t>26/07/2025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957E5CE-D8B6-42F5-B51A-733E5244A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Fábrica de programadores - Julio del 2025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3A76C11-CAB9-4C7A-AF48-D08770AB7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911F-02F8-4E93-BAC7-3ABD5FD22D8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89859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329E7C-D880-4A9E-8C0D-C2A621397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282154-BAE5-49BB-AA76-933A7D257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D9F9E5E-845D-4D9E-B0BE-BB1400D63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8D349-546C-412C-92C3-70BF6F8D7886}" type="datetime1">
              <a:rPr lang="es-PE" smtClean="0"/>
              <a:t>26/07/2025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EEE80B2-AEA5-4FB9-9D50-27D4D744D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Fábrica de programadores - Julio del 2025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EFBE64D-439F-4DBA-9EDC-5CEAF6853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911F-02F8-4E93-BAC7-3ABD5FD22D8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45805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4BE54-1389-41DD-8565-87010A06C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AE9145B-DF59-40DB-9B7D-17A05B966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1A032CF-AE01-49C0-B80F-F221E4D56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B2495-864E-4600-A758-F91F0E216AF3}" type="datetime1">
              <a:rPr lang="es-PE" smtClean="0"/>
              <a:t>26/07/2025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E4A8815-FBB2-4A3C-AA20-554045FB7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Fábrica de programadores - Julio del 2025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52B8F5-CDDD-451F-BD18-9B2C7880F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911F-02F8-4E93-BAC7-3ABD5FD22D8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53716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B22D4B-1875-46ED-95A7-2A00E3E6A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1EA27D-B04B-44CF-9B62-E83B8BE753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EFD73C1-87FE-4E1D-8A70-53E6FC35A1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AC4C67-A5FE-4E27-A889-5DC8040D0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052F-5764-413C-AC2D-9405F5684C04}" type="datetime1">
              <a:rPr lang="es-PE" smtClean="0"/>
              <a:t>26/07/2025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D681672-564C-40EF-A06F-D3873A33E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Fábrica de programadores - Julio del 2025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CC10CCE-133A-4246-A44D-1F16DC834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911F-02F8-4E93-BAC7-3ABD5FD22D8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51013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004602-53BD-4532-817B-01BA6F4F2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5CF60C-A1BC-487A-95A4-F0294AC7E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3F3B54B-FB09-482F-9FB5-7D59F6D5D7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225E57D-453F-4172-A030-1D26FEDA89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A809395-C447-4353-AFF6-95A539AA7F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E009033-B3E7-419F-B5F6-1C34171D7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1B11E-D57E-43B4-A1F5-87786C4EC365}" type="datetime1">
              <a:rPr lang="es-PE" smtClean="0"/>
              <a:t>26/07/2025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914F6CD-9649-4D96-A67B-D6429DC5C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Fábrica de programadores - Julio del 2025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9065F4E-7B46-463C-AFE2-CF41EBE81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911F-02F8-4E93-BAC7-3ABD5FD22D8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06134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5AEAD6-8739-4485-9EA7-A2A9D31C4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990D046-F277-45F2-891D-C9080D51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C6987-2D8C-48EE-9ECA-837ACF82321E}" type="datetime1">
              <a:rPr lang="es-PE" smtClean="0"/>
              <a:t>26/07/2025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3ED909E-ED35-412D-A808-86BB75331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Fábrica de programadores - Julio del 2025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29A929F-9AA3-455E-A8EC-BFAA3D0F8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911F-02F8-4E93-BAC7-3ABD5FD22D8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27718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B5A50ED-9A55-4761-92BE-1E1E15D63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74C75-FE72-4799-8E3F-8234D1CEF79C}" type="datetime1">
              <a:rPr lang="es-PE" smtClean="0"/>
              <a:t>26/07/2025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1298CE0-891D-4286-B451-943F7ECC7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Fábrica de programadores - Julio del 2025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21DA7B8-D6A4-4B5B-8FDA-437D3D189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911F-02F8-4E93-BAC7-3ABD5FD22D8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26966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A998E4-D944-44C5-A65E-C59D62FD9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6628EA-8764-49FD-A0F0-CE2CA87AB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7886FF8-84A6-4499-949C-D2110DF659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D8E15DF-672E-4425-A96F-A4D36E8E5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D9E71-A1A1-44CB-9E85-C0F3AA2468FA}" type="datetime1">
              <a:rPr lang="es-PE" smtClean="0"/>
              <a:t>26/07/2025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3AC93EC-59D2-4DEF-8966-B51195F84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Fábrica de programadores - Julio del 2025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DEB4F4F-A7DD-4AF6-A482-A3CD94C3C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911F-02F8-4E93-BAC7-3ABD5FD22D8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90261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D98BF9-432D-4F54-B259-CA22D3CD7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0B4D2D0-790D-476A-A677-6B4A94EC39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EE64C19-31AD-4006-B067-AED5C5C36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D531384-CFFA-4867-98AF-CFC31C947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099C7-6E74-48D9-9FC6-4C8AAA91B1E2}" type="datetime1">
              <a:rPr lang="es-PE" smtClean="0"/>
              <a:t>26/07/2025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1B2EFB9-4CA0-4206-ADED-E8B50D526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Fábrica de programadores - Julio del 2025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04E2345-24B2-4ED3-8BC2-31284FB3F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911F-02F8-4E93-BAC7-3ABD5FD22D8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99081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7FCBE52-9D1B-49EB-A339-4E8635947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ABEB1CF-AF6F-4E88-8A73-737270046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402F4E1-EEB0-47DE-A0E6-C885D0E912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0FCDFF-E6D7-44E3-B88A-81AD4FD64BD1}" type="datetime1">
              <a:rPr lang="es-PE" smtClean="0"/>
              <a:t>26/07/2025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10CB10-D0D1-4CD6-9444-451371E48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PE"/>
              <a:t>Fábrica de programadores - Julio del 2025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221EDA-EB71-4FA1-867A-B23374DB7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4911F-02F8-4E93-BAC7-3ABD5FD22D8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66286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s://www.python.org/downloads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gmail.com/" TargetMode="Externa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FC43306-FD51-4914-B224-9168A1A82E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8544" y="1431984"/>
            <a:ext cx="7527101" cy="1578635"/>
          </a:xfrm>
        </p:spPr>
        <p:txBody>
          <a:bodyPr>
            <a:noAutofit/>
          </a:bodyPr>
          <a:lstStyle/>
          <a:p>
            <a:pPr algn="l"/>
            <a:r>
              <a:rPr lang="es-ES" sz="5000">
                <a:solidFill>
                  <a:srgbClr val="2E4B56"/>
                </a:solidFill>
                <a:latin typeface="Antique Olive Compact" panose="020B0904030504030204" pitchFamily="34" charset="0"/>
              </a:rPr>
              <a:t>Fábrica de programadores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BE42C31-1E18-3365-3B1C-126CBEB0A760}"/>
              </a:ext>
            </a:extLst>
          </p:cNvPr>
          <p:cNvSpPr txBox="1"/>
          <p:nvPr/>
        </p:nvSpPr>
        <p:spPr>
          <a:xfrm>
            <a:off x="1250188" y="4002657"/>
            <a:ext cx="969162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Unidad 3: Transición a Python</a:t>
            </a:r>
          </a:p>
          <a:p>
            <a:pPr algn="ctr"/>
            <a:endParaRPr lang="es-PE" sz="2800" b="1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s-PE" sz="3600" b="1">
                <a:solidFill>
                  <a:srgbClr val="843C0C"/>
                </a:solidFill>
              </a:rPr>
              <a:t>Sesión 5</a:t>
            </a:r>
            <a:endParaRPr lang="es-PE" sz="2800" b="1">
              <a:solidFill>
                <a:srgbClr val="843C0C"/>
              </a:solidFill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A01686D-8225-751F-165A-F718C7F3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Fábrica de programadores - Julio del 2025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3EFABCA-EC89-BB6E-4641-2BD267823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911F-02F8-4E93-BAC7-3ABD5FD22D86}" type="slidenum">
              <a:rPr lang="es-PE" smtClean="0"/>
              <a:t>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71976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34D69FB-0308-D1F7-B37F-FA9C74595EF6}"/>
              </a:ext>
            </a:extLst>
          </p:cNvPr>
          <p:cNvSpPr/>
          <p:nvPr/>
        </p:nvSpPr>
        <p:spPr>
          <a:xfrm>
            <a:off x="745867" y="853055"/>
            <a:ext cx="10800000" cy="540000"/>
          </a:xfrm>
          <a:prstGeom prst="rect">
            <a:avLst/>
          </a:prstGeom>
          <a:solidFill>
            <a:srgbClr val="EC65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sz="3000">
              <a:latin typeface="Arial Rounded MT Bold" panose="020F0704030504030204" pitchFamily="34" charset="0"/>
            </a:endParaRPr>
          </a:p>
          <a:p>
            <a:r>
              <a:rPr kumimoji="0" lang="es-PE" altLang="es-PE" sz="2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¿Qué pasa dentro de tu computadora cuando programas?</a:t>
            </a:r>
            <a:endParaRPr kumimoji="0" lang="es-PE" altLang="es-PE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endParaRPr lang="es-ES" sz="3000">
              <a:latin typeface="Arial Rounded MT Bold" panose="020F0704030504030204" pitchFamily="34" charset="0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5074253-7F07-11F2-8940-D67FA0F49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Fábrica de programadores - Julio del 2025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D308A42-100C-45BD-B4BB-CE0F1ACFD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43" y="1732443"/>
            <a:ext cx="5221581" cy="4404406"/>
          </a:xfrm>
          <a:prstGeom prst="rect">
            <a:avLst/>
          </a:prstGeom>
          <a:ln w="28575">
            <a:solidFill>
              <a:srgbClr val="EC6551"/>
            </a:solidFill>
          </a:ln>
        </p:spPr>
      </p:pic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6AC03B22-532F-4502-89E8-63B6120BA1FB}"/>
              </a:ext>
            </a:extLst>
          </p:cNvPr>
          <p:cNvSpPr/>
          <p:nvPr/>
        </p:nvSpPr>
        <p:spPr>
          <a:xfrm>
            <a:off x="2414774" y="4023511"/>
            <a:ext cx="366496" cy="402996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ED09395-B489-49EA-99F4-E6BAF32E7EC4}"/>
              </a:ext>
            </a:extLst>
          </p:cNvPr>
          <p:cNvSpPr txBox="1"/>
          <p:nvPr/>
        </p:nvSpPr>
        <p:spPr>
          <a:xfrm>
            <a:off x="2456046" y="4023511"/>
            <a:ext cx="325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3</a:t>
            </a:r>
            <a:endParaRPr lang="es-PE"/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97B12483-60E1-49A2-B946-A66DE338696D}"/>
              </a:ext>
            </a:extLst>
          </p:cNvPr>
          <p:cNvSpPr/>
          <p:nvPr/>
        </p:nvSpPr>
        <p:spPr>
          <a:xfrm>
            <a:off x="4376757" y="2644169"/>
            <a:ext cx="366496" cy="402996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34F398B-9262-4CB1-8AD0-C8F814226415}"/>
              </a:ext>
            </a:extLst>
          </p:cNvPr>
          <p:cNvSpPr txBox="1"/>
          <p:nvPr/>
        </p:nvSpPr>
        <p:spPr>
          <a:xfrm>
            <a:off x="4418029" y="2644169"/>
            <a:ext cx="325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4</a:t>
            </a:r>
            <a:endParaRPr lang="es-PE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19A3131-319C-4BB9-8687-7DA82D6053CD}"/>
              </a:ext>
            </a:extLst>
          </p:cNvPr>
          <p:cNvSpPr txBox="1"/>
          <p:nvPr/>
        </p:nvSpPr>
        <p:spPr>
          <a:xfrm>
            <a:off x="5988378" y="1951672"/>
            <a:ext cx="555748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b="1"/>
              <a:t>3. Memoria Principal (RAM)</a:t>
            </a:r>
          </a:p>
          <a:p>
            <a:pPr marL="263525" indent="-263525" algn="just">
              <a:buFont typeface="Arial" panose="020B0604020202020204" pitchFamily="34" charset="0"/>
              <a:buChar char="•"/>
            </a:pPr>
            <a:r>
              <a:rPr lang="es-ES"/>
              <a:t>Aquí se </a:t>
            </a:r>
            <a:r>
              <a:rPr lang="es-ES" b="1"/>
              <a:t>guarda temporalmente lo que estás haciendo</a:t>
            </a:r>
            <a:r>
              <a:rPr lang="es-ES"/>
              <a:t>.</a:t>
            </a:r>
          </a:p>
          <a:p>
            <a:pPr marL="263525" indent="-263525" algn="just">
              <a:buFont typeface="Arial" panose="020B0604020202020204" pitchFamily="34" charset="0"/>
              <a:buChar char="•"/>
            </a:pPr>
            <a:r>
              <a:rPr lang="es-ES"/>
              <a:t>Es rápida pero se borra cuando apagas la computadora.</a:t>
            </a:r>
          </a:p>
          <a:p>
            <a:pPr marL="358775" indent="-358775" algn="just"/>
            <a:r>
              <a:rPr lang="es-ES"/>
              <a:t>🔸 </a:t>
            </a:r>
            <a:r>
              <a:rPr lang="es-ES" b="1"/>
              <a:t>Ejemplo:</a:t>
            </a:r>
            <a:r>
              <a:rPr lang="es-ES"/>
              <a:t> Cuando escribes código y ves resultados, todo está en RAM.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BA68FEB-B67D-454C-99AA-02AF66D260A7}"/>
              </a:ext>
            </a:extLst>
          </p:cNvPr>
          <p:cNvSpPr txBox="1"/>
          <p:nvPr/>
        </p:nvSpPr>
        <p:spPr>
          <a:xfrm>
            <a:off x="6096000" y="4106149"/>
            <a:ext cx="6094428" cy="1868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 b="1" kern="100">
                <a:effectLst/>
                <a:latin typeface="Aptos"/>
                <a:ea typeface="Aptos"/>
                <a:cs typeface="Times New Roman" panose="02020603050405020304" pitchFamily="18" charset="0"/>
              </a:rPr>
              <a:t>4. Memoria Secundaria (Disco / USB)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PE" sz="1800" kern="100">
                <a:effectLst/>
                <a:latin typeface="Aptos"/>
                <a:ea typeface="Aptos"/>
                <a:cs typeface="Times New Roman" panose="02020603050405020304" pitchFamily="18" charset="0"/>
              </a:rPr>
              <a:t>Guarda datos de forma permanente.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PE" sz="1800" kern="100">
                <a:effectLst/>
                <a:latin typeface="Aptos"/>
                <a:ea typeface="Aptos"/>
                <a:cs typeface="Times New Roman" panose="02020603050405020304" pitchFamily="18" charset="0"/>
              </a:rPr>
              <a:t>Aquí se guarda tu archivo .</a:t>
            </a:r>
            <a:r>
              <a:rPr lang="es-PE" sz="1800" kern="100" err="1">
                <a:effectLst/>
                <a:latin typeface="Aptos"/>
                <a:ea typeface="Aptos"/>
                <a:cs typeface="Times New Roman" panose="02020603050405020304" pitchFamily="18" charset="0"/>
              </a:rPr>
              <a:t>py</a:t>
            </a:r>
            <a:r>
              <a:rPr lang="es-PE" sz="1800" kern="100">
                <a:effectLst/>
                <a:latin typeface="Aptos"/>
                <a:ea typeface="Aptos"/>
                <a:cs typeface="Times New Roman" panose="02020603050405020304" pitchFamily="18" charset="0"/>
              </a:rPr>
              <a:t> (programa en Python).</a:t>
            </a:r>
          </a:p>
          <a:p>
            <a:pPr marL="358775" indent="-358775">
              <a:lnSpc>
                <a:spcPct val="107000"/>
              </a:lnSpc>
              <a:spcAft>
                <a:spcPts val="800"/>
              </a:spcAft>
            </a:pPr>
            <a:r>
              <a:rPr lang="es-PE" sz="1800" kern="100">
                <a:effectLst/>
                <a:latin typeface="Segoe UI Emoji" panose="020B0502040204020203" pitchFamily="34" charset="0"/>
                <a:ea typeface="Aptos"/>
                <a:cs typeface="Segoe UI Emoji" panose="020B0502040204020203" pitchFamily="34" charset="0"/>
              </a:rPr>
              <a:t>🔸</a:t>
            </a:r>
            <a:r>
              <a:rPr lang="es-PE" sz="1800" kern="100">
                <a:effectLst/>
                <a:latin typeface="Aptos"/>
                <a:ea typeface="Aptos"/>
                <a:cs typeface="Times New Roman" panose="02020603050405020304" pitchFamily="18" charset="0"/>
              </a:rPr>
              <a:t> </a:t>
            </a:r>
            <a:r>
              <a:rPr lang="es-PE" sz="1800" b="1" kern="100">
                <a:effectLst/>
                <a:latin typeface="Aptos"/>
                <a:ea typeface="Aptos"/>
                <a:cs typeface="Times New Roman" panose="02020603050405020304" pitchFamily="18" charset="0"/>
              </a:rPr>
              <a:t>Ejemplo: </a:t>
            </a:r>
            <a:r>
              <a:rPr lang="es-PE" sz="1800" kern="100">
                <a:effectLst/>
                <a:latin typeface="Aptos"/>
                <a:ea typeface="Aptos"/>
                <a:cs typeface="Times New Roman" panose="02020603050405020304" pitchFamily="18" charset="0"/>
              </a:rPr>
              <a:t>Guardas tu programa de sumar edades en tu computadora o USB.</a:t>
            </a:r>
          </a:p>
        </p:txBody>
      </p:sp>
    </p:spTree>
    <p:extLst>
      <p:ext uri="{BB962C8B-B14F-4D97-AF65-F5344CB8AC3E}">
        <p14:creationId xmlns:p14="http://schemas.microsoft.com/office/powerpoint/2010/main" val="3188598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34D69FB-0308-D1F7-B37F-FA9C74595EF6}"/>
              </a:ext>
            </a:extLst>
          </p:cNvPr>
          <p:cNvSpPr/>
          <p:nvPr/>
        </p:nvSpPr>
        <p:spPr>
          <a:xfrm>
            <a:off x="745867" y="853055"/>
            <a:ext cx="10800000" cy="540000"/>
          </a:xfrm>
          <a:prstGeom prst="rect">
            <a:avLst/>
          </a:prstGeom>
          <a:solidFill>
            <a:srgbClr val="EC65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sz="3000">
              <a:latin typeface="Arial Rounded MT Bold" panose="020F0704030504030204" pitchFamily="34" charset="0"/>
            </a:endParaRPr>
          </a:p>
          <a:p>
            <a:r>
              <a:rPr kumimoji="0" lang="es-PE" altLang="es-PE" sz="2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¿Qué pasa dentro de tu computadora cuando programas?</a:t>
            </a:r>
            <a:endParaRPr kumimoji="0" lang="es-PE" altLang="es-PE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endParaRPr lang="es-ES" sz="3000">
              <a:latin typeface="Arial Rounded MT Bold" panose="020F0704030504030204" pitchFamily="34" charset="0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5074253-7F07-11F2-8940-D67FA0F49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40257" y="6377888"/>
            <a:ext cx="4114800" cy="365125"/>
          </a:xfrm>
        </p:spPr>
        <p:txBody>
          <a:bodyPr/>
          <a:lstStyle/>
          <a:p>
            <a:r>
              <a:rPr lang="es-PE"/>
              <a:t>Fábrica de programadores - Julio del 2025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EC366DF-2960-45D5-8101-9CA63724C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43" y="1732443"/>
            <a:ext cx="5221581" cy="4404406"/>
          </a:xfrm>
          <a:prstGeom prst="rect">
            <a:avLst/>
          </a:prstGeom>
          <a:ln w="28575">
            <a:solidFill>
              <a:srgbClr val="EC6551"/>
            </a:solidFill>
          </a:ln>
        </p:spPr>
      </p:pic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0BE2C1AE-4E35-440C-A344-1389462A97DF}"/>
              </a:ext>
            </a:extLst>
          </p:cNvPr>
          <p:cNvSpPr/>
          <p:nvPr/>
        </p:nvSpPr>
        <p:spPr>
          <a:xfrm>
            <a:off x="2215662" y="1837334"/>
            <a:ext cx="366496" cy="369332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67981C7-53A4-438E-862F-302BCDB3AECB}"/>
              </a:ext>
            </a:extLst>
          </p:cNvPr>
          <p:cNvSpPr txBox="1"/>
          <p:nvPr/>
        </p:nvSpPr>
        <p:spPr>
          <a:xfrm>
            <a:off x="2256934" y="1837334"/>
            <a:ext cx="325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5</a:t>
            </a:r>
            <a:endParaRPr lang="es-PE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3DFA987-78D5-4978-A9A8-2620EA9B8153}"/>
              </a:ext>
            </a:extLst>
          </p:cNvPr>
          <p:cNvSpPr txBox="1"/>
          <p:nvPr/>
        </p:nvSpPr>
        <p:spPr>
          <a:xfrm>
            <a:off x="6096000" y="2060501"/>
            <a:ext cx="5576657" cy="3259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 kern="100">
                <a:effectLst/>
                <a:latin typeface="Aptos"/>
                <a:ea typeface="Aptos"/>
                <a:cs typeface="Times New Roman" panose="02020603050405020304" pitchFamily="18" charset="0"/>
              </a:rPr>
              <a:t>5. </a:t>
            </a:r>
            <a:r>
              <a:rPr lang="es-PE" sz="1800" b="1" kern="100">
                <a:effectLst/>
                <a:latin typeface="Aptos"/>
                <a:ea typeface="Aptos"/>
                <a:cs typeface="Times New Roman" panose="02020603050405020304" pitchFamily="18" charset="0"/>
              </a:rPr>
              <a:t>Software: </a:t>
            </a:r>
            <a:r>
              <a:rPr lang="es-PE" sz="1800" kern="100">
                <a:effectLst/>
                <a:latin typeface="Aptos"/>
                <a:ea typeface="Aptos"/>
                <a:cs typeface="Times New Roman" panose="02020603050405020304" pitchFamily="18" charset="0"/>
              </a:rPr>
              <a:t>el programa que tú escribes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PE" sz="1800" kern="100">
                <a:effectLst/>
                <a:latin typeface="Aptos"/>
                <a:ea typeface="Aptos"/>
                <a:cs typeface="Times New Roman" panose="02020603050405020304" pitchFamily="18" charset="0"/>
              </a:rPr>
              <a:t>Todo lo que haces como programador se llama software.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PE" sz="1800" kern="100">
                <a:effectLst/>
                <a:latin typeface="Aptos"/>
                <a:ea typeface="Aptos"/>
                <a:cs typeface="Times New Roman" panose="02020603050405020304" pitchFamily="18" charset="0"/>
              </a:rPr>
              <a:t>El código que escribes se llama script.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PE" sz="1800" kern="100">
                <a:effectLst/>
                <a:latin typeface="Aptos"/>
                <a:ea typeface="Aptos"/>
                <a:cs typeface="Times New Roman" panose="02020603050405020304" pitchFamily="18" charset="0"/>
              </a:rPr>
              <a:t>Este código lo entiende la computadora y lo convierte en ceros y unos (lenguaje binario).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s-PE" sz="1800" kern="100"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 kern="100">
                <a:effectLst/>
                <a:latin typeface="Segoe UI Emoji" panose="020B0502040204020203" pitchFamily="34" charset="0"/>
                <a:ea typeface="Aptos"/>
                <a:cs typeface="Segoe UI Emoji" panose="020B0502040204020203" pitchFamily="34" charset="0"/>
              </a:rPr>
              <a:t>🔸</a:t>
            </a:r>
            <a:r>
              <a:rPr lang="es-PE" sz="1800" kern="100">
                <a:effectLst/>
                <a:latin typeface="Aptos"/>
                <a:ea typeface="Aptos"/>
                <a:cs typeface="Times New Roman" panose="02020603050405020304" pitchFamily="18" charset="0"/>
              </a:rPr>
              <a:t> Ejemplo: Escribes </a:t>
            </a:r>
            <a:r>
              <a:rPr lang="es-PE" sz="1800" kern="100" err="1">
                <a:effectLst/>
                <a:latin typeface="Aptos"/>
                <a:ea typeface="Aptos"/>
                <a:cs typeface="Times New Roman" panose="02020603050405020304" pitchFamily="18" charset="0"/>
              </a:rPr>
              <a:t>print</a:t>
            </a:r>
            <a:r>
              <a:rPr lang="es-PE" sz="1800" kern="100">
                <a:effectLst/>
                <a:latin typeface="Aptos"/>
                <a:ea typeface="Aptos"/>
                <a:cs typeface="Times New Roman" panose="02020603050405020304" pitchFamily="18" charset="0"/>
              </a:rPr>
              <a:t>("Hola") → la </a:t>
            </a:r>
            <a:r>
              <a:rPr lang="es-PE" sz="1800" kern="100" err="1">
                <a:effectLst/>
                <a:latin typeface="Aptos"/>
                <a:ea typeface="Aptos"/>
                <a:cs typeface="Times New Roman" panose="02020603050405020304" pitchFamily="18" charset="0"/>
              </a:rPr>
              <a:t>compu</a:t>
            </a:r>
            <a:r>
              <a:rPr lang="es-PE" sz="1800" kern="100">
                <a:effectLst/>
                <a:latin typeface="Aptos"/>
                <a:ea typeface="Aptos"/>
                <a:cs typeface="Times New Roman" panose="02020603050405020304" pitchFamily="18" charset="0"/>
              </a:rPr>
              <a:t> lo convierte en ceros y unos → lo muestra en pantalla.</a:t>
            </a:r>
          </a:p>
        </p:txBody>
      </p:sp>
    </p:spTree>
    <p:extLst>
      <p:ext uri="{BB962C8B-B14F-4D97-AF65-F5344CB8AC3E}">
        <p14:creationId xmlns:p14="http://schemas.microsoft.com/office/powerpoint/2010/main" val="300572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34D69FB-0308-D1F7-B37F-FA9C74595EF6}"/>
              </a:ext>
            </a:extLst>
          </p:cNvPr>
          <p:cNvSpPr/>
          <p:nvPr/>
        </p:nvSpPr>
        <p:spPr>
          <a:xfrm>
            <a:off x="745867" y="853055"/>
            <a:ext cx="10800000" cy="540000"/>
          </a:xfrm>
          <a:prstGeom prst="rect">
            <a:avLst/>
          </a:prstGeom>
          <a:solidFill>
            <a:srgbClr val="EC65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000">
                <a:latin typeface="Arial Rounded MT Bold" panose="020F0704030504030204" pitchFamily="34" charset="0"/>
              </a:rPr>
              <a:t>Python 3.13.5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5074253-7F07-11F2-8940-D67FA0F49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Fábrica de programadores - Julio del 2025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38E83AD-291B-A8F6-62CF-58CEABD4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911F-02F8-4E93-BAC7-3ABD5FD22D86}" type="slidenum">
              <a:rPr lang="es-PE" smtClean="0"/>
              <a:t>12</a:t>
            </a:fld>
            <a:endParaRPr lang="es-PE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8D5499E-6DFC-455D-3B19-FE449CD1A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2327204"/>
            <a:ext cx="3399496" cy="1004882"/>
          </a:xfrm>
          <a:prstGeom prst="rect">
            <a:avLst/>
          </a:prstGeom>
        </p:spPr>
      </p:pic>
      <p:sp>
        <p:nvSpPr>
          <p:cNvPr id="6" name="Rectángulo 8">
            <a:extLst>
              <a:ext uri="{FF2B5EF4-FFF2-40B4-BE49-F238E27FC236}">
                <a16:creationId xmlns:a16="http://schemas.microsoft.com/office/drawing/2014/main" id="{95CF14E1-32F7-88B2-18F3-21ADC675FC7E}"/>
              </a:ext>
            </a:extLst>
          </p:cNvPr>
          <p:cNvSpPr/>
          <p:nvPr/>
        </p:nvSpPr>
        <p:spPr>
          <a:xfrm>
            <a:off x="1186440" y="1606906"/>
            <a:ext cx="5921726" cy="369332"/>
          </a:xfrm>
          <a:prstGeom prst="rect">
            <a:avLst/>
          </a:prstGeom>
          <a:solidFill>
            <a:srgbClr val="A5A5A5"/>
          </a:solidFill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s-ES_tradnl">
                <a:solidFill>
                  <a:schemeClr val="bg1"/>
                </a:solidFill>
              </a:rPr>
              <a:t>Diseñada por Guido Van Rossum en 1989, Países Bajos.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CEB5B39C-9E11-A866-C856-4F6C6E5EF14F}"/>
              </a:ext>
            </a:extLst>
          </p:cNvPr>
          <p:cNvSpPr/>
          <p:nvPr/>
        </p:nvSpPr>
        <p:spPr>
          <a:xfrm>
            <a:off x="7659989" y="2667671"/>
            <a:ext cx="3537284" cy="369332"/>
          </a:xfrm>
          <a:prstGeom prst="rect">
            <a:avLst/>
          </a:prstGeom>
          <a:solidFill>
            <a:srgbClr val="A5A5A5"/>
          </a:solidFill>
        </p:spPr>
        <p:txBody>
          <a:bodyPr wrap="square">
            <a:spAutoFit/>
          </a:bodyPr>
          <a:lstStyle/>
          <a:p>
            <a:r>
              <a:rPr lang="es-PE">
                <a:solidFill>
                  <a:schemeClr val="bg1"/>
                </a:solidFill>
              </a:rPr>
              <a:t>Lenguaje de programación tabulado</a:t>
            </a:r>
            <a:endParaRPr lang="en-PE" i="1">
              <a:solidFill>
                <a:schemeClr val="bg1"/>
              </a:solidFill>
            </a:endParaRPr>
          </a:p>
        </p:txBody>
      </p:sp>
      <p:pic>
        <p:nvPicPr>
          <p:cNvPr id="9" name="Picture 2" descr="Ver las imágenes de origen">
            <a:extLst>
              <a:ext uri="{FF2B5EF4-FFF2-40B4-BE49-F238E27FC236}">
                <a16:creationId xmlns:a16="http://schemas.microsoft.com/office/drawing/2014/main" id="{06FD3FE5-FC7E-BA6A-0D17-7A0E0FE7B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170" y="4237753"/>
            <a:ext cx="2779765" cy="160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7">
            <a:extLst>
              <a:ext uri="{FF2B5EF4-FFF2-40B4-BE49-F238E27FC236}">
                <a16:creationId xmlns:a16="http://schemas.microsoft.com/office/drawing/2014/main" id="{E8DABAFC-7256-DA1A-0055-CCE6F75D7213}"/>
              </a:ext>
            </a:extLst>
          </p:cNvPr>
          <p:cNvSpPr/>
          <p:nvPr/>
        </p:nvSpPr>
        <p:spPr>
          <a:xfrm>
            <a:off x="1430117" y="3800915"/>
            <a:ext cx="3294283" cy="369332"/>
          </a:xfrm>
          <a:prstGeom prst="rect">
            <a:avLst/>
          </a:prstGeom>
          <a:solidFill>
            <a:srgbClr val="A5A5A5"/>
          </a:solidFill>
        </p:spPr>
        <p:txBody>
          <a:bodyPr wrap="square">
            <a:spAutoFit/>
          </a:bodyPr>
          <a:lstStyle/>
          <a:p>
            <a:r>
              <a:rPr lang="es-PE">
                <a:solidFill>
                  <a:schemeClr val="bg1"/>
                </a:solidFill>
              </a:rPr>
              <a:t>Aplicaciones</a:t>
            </a:r>
            <a:endParaRPr lang="en-PE" i="1">
              <a:solidFill>
                <a:schemeClr val="bg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CF67BDF-886F-F7E0-6651-933895F54A74}"/>
              </a:ext>
            </a:extLst>
          </p:cNvPr>
          <p:cNvSpPr/>
          <p:nvPr/>
        </p:nvSpPr>
        <p:spPr>
          <a:xfrm>
            <a:off x="7659989" y="3037003"/>
            <a:ext cx="4338534" cy="2793705"/>
          </a:xfrm>
          <a:prstGeom prst="rect">
            <a:avLst/>
          </a:prstGeom>
          <a:solidFill>
            <a:schemeClr val="bg1"/>
          </a:solidFill>
          <a:ln>
            <a:solidFill>
              <a:srgbClr val="D771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>
              <a:solidFill>
                <a:schemeClr val="tx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9684599-7468-F55C-2951-B20889821184}"/>
              </a:ext>
            </a:extLst>
          </p:cNvPr>
          <p:cNvSpPr txBox="1"/>
          <p:nvPr/>
        </p:nvSpPr>
        <p:spPr>
          <a:xfrm>
            <a:off x="7621727" y="3037003"/>
            <a:ext cx="451679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000">
                <a:solidFill>
                  <a:srgbClr val="0070C0"/>
                </a:solidFill>
              </a:rPr>
              <a:t>nota  =   16</a:t>
            </a:r>
          </a:p>
          <a:p>
            <a:r>
              <a:rPr lang="es-PE" sz="3000" err="1">
                <a:solidFill>
                  <a:srgbClr val="0070C0"/>
                </a:solidFill>
              </a:rPr>
              <a:t>if</a:t>
            </a:r>
            <a:r>
              <a:rPr lang="es-PE" sz="3000">
                <a:solidFill>
                  <a:srgbClr val="0070C0"/>
                </a:solidFill>
              </a:rPr>
              <a:t> nota &gt; 10:</a:t>
            </a:r>
          </a:p>
          <a:p>
            <a:r>
              <a:rPr lang="es-PE" sz="3000">
                <a:solidFill>
                  <a:srgbClr val="0070C0"/>
                </a:solidFill>
                <a:highlight>
                  <a:srgbClr val="FFFF00"/>
                </a:highlight>
              </a:rPr>
              <a:t>	</a:t>
            </a:r>
            <a:r>
              <a:rPr lang="es-PE" sz="3000" err="1">
                <a:solidFill>
                  <a:srgbClr val="0070C0"/>
                </a:solidFill>
              </a:rPr>
              <a:t>print</a:t>
            </a:r>
            <a:r>
              <a:rPr lang="es-PE" sz="3000">
                <a:solidFill>
                  <a:srgbClr val="0070C0"/>
                </a:solidFill>
              </a:rPr>
              <a:t>(“Aprobado”)</a:t>
            </a:r>
          </a:p>
          <a:p>
            <a:r>
              <a:rPr lang="es-PE" sz="3000" err="1">
                <a:solidFill>
                  <a:srgbClr val="0070C0"/>
                </a:solidFill>
              </a:rPr>
              <a:t>else</a:t>
            </a:r>
            <a:r>
              <a:rPr lang="es-PE" sz="3000">
                <a:solidFill>
                  <a:srgbClr val="0070C0"/>
                </a:solidFill>
              </a:rPr>
              <a:t>:</a:t>
            </a:r>
          </a:p>
          <a:p>
            <a:r>
              <a:rPr lang="es-PE" sz="3000">
                <a:solidFill>
                  <a:srgbClr val="0070C0"/>
                </a:solidFill>
                <a:highlight>
                  <a:srgbClr val="FFFF00"/>
                </a:highlight>
              </a:rPr>
              <a:t>	</a:t>
            </a:r>
            <a:r>
              <a:rPr lang="es-PE" sz="3000" err="1">
                <a:solidFill>
                  <a:srgbClr val="0070C0"/>
                </a:solidFill>
              </a:rPr>
              <a:t>print</a:t>
            </a:r>
            <a:r>
              <a:rPr lang="es-PE" sz="3000">
                <a:solidFill>
                  <a:srgbClr val="0070C0"/>
                </a:solidFill>
              </a:rPr>
              <a:t>(“Desaprobado”)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90387ED-62E4-3BA2-9082-B78F62EDB05F}"/>
              </a:ext>
            </a:extLst>
          </p:cNvPr>
          <p:cNvSpPr/>
          <p:nvPr/>
        </p:nvSpPr>
        <p:spPr>
          <a:xfrm>
            <a:off x="6241952" y="3908309"/>
            <a:ext cx="853499" cy="523875"/>
          </a:xfrm>
          <a:prstGeom prst="rect">
            <a:avLst/>
          </a:prstGeom>
          <a:solidFill>
            <a:schemeClr val="bg1"/>
          </a:solidFill>
          <a:ln>
            <a:solidFill>
              <a:srgbClr val="D771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>
                <a:solidFill>
                  <a:schemeClr val="tx1"/>
                </a:solidFill>
              </a:rPr>
              <a:t>T</a:t>
            </a:r>
            <a:r>
              <a:rPr lang="es-PE" b="1">
                <a:solidFill>
                  <a:schemeClr val="tx1"/>
                </a:solidFill>
              </a:rPr>
              <a:t>AB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ABB02884-745F-263B-665A-60B0B4FD229C}"/>
              </a:ext>
            </a:extLst>
          </p:cNvPr>
          <p:cNvCxnSpPr>
            <a:cxnSpLocks/>
          </p:cNvCxnSpPr>
          <p:nvPr/>
        </p:nvCxnSpPr>
        <p:spPr>
          <a:xfrm flipV="1">
            <a:off x="7109022" y="4203941"/>
            <a:ext cx="591879" cy="154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Rectángulo 17">
            <a:extLst>
              <a:ext uri="{FF2B5EF4-FFF2-40B4-BE49-F238E27FC236}">
                <a16:creationId xmlns:a16="http://schemas.microsoft.com/office/drawing/2014/main" id="{40C17112-14A3-F8C9-9811-3D6C0C216720}"/>
              </a:ext>
            </a:extLst>
          </p:cNvPr>
          <p:cNvSpPr/>
          <p:nvPr/>
        </p:nvSpPr>
        <p:spPr>
          <a:xfrm>
            <a:off x="6241952" y="4883756"/>
            <a:ext cx="853499" cy="523875"/>
          </a:xfrm>
          <a:prstGeom prst="rect">
            <a:avLst/>
          </a:prstGeom>
          <a:solidFill>
            <a:schemeClr val="bg1"/>
          </a:solidFill>
          <a:ln>
            <a:solidFill>
              <a:srgbClr val="D771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>
                <a:solidFill>
                  <a:schemeClr val="tx1"/>
                </a:solidFill>
              </a:rPr>
              <a:t>T</a:t>
            </a:r>
            <a:r>
              <a:rPr lang="es-PE" b="1">
                <a:solidFill>
                  <a:schemeClr val="tx1"/>
                </a:solidFill>
              </a:rPr>
              <a:t>AB</a:t>
            </a: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87BB481C-5D49-B407-DB2D-0A02E753AE37}"/>
              </a:ext>
            </a:extLst>
          </p:cNvPr>
          <p:cNvCxnSpPr>
            <a:cxnSpLocks/>
          </p:cNvCxnSpPr>
          <p:nvPr/>
        </p:nvCxnSpPr>
        <p:spPr>
          <a:xfrm flipV="1">
            <a:off x="7108345" y="5130764"/>
            <a:ext cx="591879" cy="154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ángulo 15">
            <a:extLst>
              <a:ext uri="{FF2B5EF4-FFF2-40B4-BE49-F238E27FC236}">
                <a16:creationId xmlns:a16="http://schemas.microsoft.com/office/drawing/2014/main" id="{EC332243-A3F6-4768-8129-3A828A39C828}"/>
              </a:ext>
            </a:extLst>
          </p:cNvPr>
          <p:cNvSpPr/>
          <p:nvPr/>
        </p:nvSpPr>
        <p:spPr>
          <a:xfrm>
            <a:off x="7692499" y="3948402"/>
            <a:ext cx="950611" cy="523875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755F3DF-C74B-4958-B0D6-C392C25239E3}"/>
              </a:ext>
            </a:extLst>
          </p:cNvPr>
          <p:cNvSpPr/>
          <p:nvPr/>
        </p:nvSpPr>
        <p:spPr>
          <a:xfrm>
            <a:off x="7713118" y="4876117"/>
            <a:ext cx="918101" cy="523875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0373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34D69FB-0308-D1F7-B37F-FA9C74595EF6}"/>
              </a:ext>
            </a:extLst>
          </p:cNvPr>
          <p:cNvSpPr/>
          <p:nvPr/>
        </p:nvSpPr>
        <p:spPr>
          <a:xfrm>
            <a:off x="745867" y="853055"/>
            <a:ext cx="10800000" cy="540000"/>
          </a:xfrm>
          <a:prstGeom prst="rect">
            <a:avLst/>
          </a:prstGeom>
          <a:solidFill>
            <a:srgbClr val="EC65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000">
                <a:latin typeface="Arial Rounded MT Bold" panose="020F0704030504030204" pitchFamily="34" charset="0"/>
              </a:rPr>
              <a:t>Instalación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5074253-7F07-11F2-8940-D67FA0F49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Fábrica de programadores - Julio del 2025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38E83AD-291B-A8F6-62CF-58CEABD4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911F-02F8-4E93-BAC7-3ABD5FD22D86}" type="slidenum">
              <a:rPr lang="es-PE" smtClean="0"/>
              <a:t>13</a:t>
            </a:fld>
            <a:endParaRPr lang="es-PE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B1860F6-0C1B-AAE1-9E42-3AA4406A7BB3}"/>
              </a:ext>
            </a:extLst>
          </p:cNvPr>
          <p:cNvGrpSpPr/>
          <p:nvPr/>
        </p:nvGrpSpPr>
        <p:grpSpPr>
          <a:xfrm>
            <a:off x="1094084" y="4181970"/>
            <a:ext cx="4961534" cy="2174379"/>
            <a:chOff x="2396" y="1043128"/>
            <a:chExt cx="3524312" cy="2553173"/>
          </a:xfrm>
          <a:solidFill>
            <a:srgbClr val="D7712B"/>
          </a:solidFill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76C3CB1B-95A8-727A-B449-4972448B865E}"/>
                </a:ext>
              </a:extLst>
            </p:cNvPr>
            <p:cNvSpPr/>
            <p:nvPr/>
          </p:nvSpPr>
          <p:spPr>
            <a:xfrm>
              <a:off x="2396" y="1043128"/>
              <a:ext cx="3524312" cy="2553173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PE"/>
            </a:p>
          </p:txBody>
        </p:sp>
        <p:sp>
          <p:nvSpPr>
            <p:cNvPr id="10" name="Rectángulo: esquinas redondeadas 4">
              <a:extLst>
                <a:ext uri="{FF2B5EF4-FFF2-40B4-BE49-F238E27FC236}">
                  <a16:creationId xmlns:a16="http://schemas.microsoft.com/office/drawing/2014/main" id="{B3DBBCD9-246A-C1E9-0C3A-555F0A3C2F66}"/>
                </a:ext>
              </a:extLst>
            </p:cNvPr>
            <p:cNvSpPr txBox="1"/>
            <p:nvPr/>
          </p:nvSpPr>
          <p:spPr>
            <a:xfrm>
              <a:off x="77176" y="1117908"/>
              <a:ext cx="3374752" cy="240361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500" kern="12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Entornos donde puedo programar Python, comúnmente llamado IDE (Entorno de </a:t>
              </a:r>
              <a:r>
                <a:rPr lang="es-ES" sz="25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</a:t>
              </a:r>
              <a:r>
                <a:rPr lang="es-ES" sz="2500" kern="12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esarrollo Integrado)</a:t>
              </a:r>
            </a:p>
          </p:txBody>
        </p:sp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BCACDE5C-8F59-0414-8057-A23F61D2C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41226"/>
            <a:ext cx="4363919" cy="177497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1774C37-E6B9-CC2D-6E22-11B441CE94C8}"/>
              </a:ext>
            </a:extLst>
          </p:cNvPr>
          <p:cNvSpPr txBox="1"/>
          <p:nvPr/>
        </p:nvSpPr>
        <p:spPr>
          <a:xfrm>
            <a:off x="1392200" y="3031531"/>
            <a:ext cx="3211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err="1">
                <a:hlinkClick r:id="rId4"/>
              </a:rPr>
              <a:t>Download</a:t>
            </a:r>
            <a:r>
              <a:rPr lang="es-PE">
                <a:hlinkClick r:id="rId4"/>
              </a:rPr>
              <a:t> Python | Python.org</a:t>
            </a:r>
            <a:endParaRPr lang="es-PE"/>
          </a:p>
        </p:txBody>
      </p:sp>
      <p:pic>
        <p:nvPicPr>
          <p:cNvPr id="1028" name="Picture 4" descr="Qué es Python y como funciona este lenguaje de programación">
            <a:extLst>
              <a:ext uri="{FF2B5EF4-FFF2-40B4-BE49-F238E27FC236}">
                <a16:creationId xmlns:a16="http://schemas.microsoft.com/office/drawing/2014/main" id="{592F9502-41DE-DD47-D3B5-773759EB2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175" y="1525634"/>
            <a:ext cx="2781504" cy="156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1AC403A-2893-1EED-3E11-A0222E05E9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536120"/>
            <a:ext cx="3476625" cy="3114675"/>
          </a:xfrm>
          <a:prstGeom prst="rect">
            <a:avLst/>
          </a:prstGeom>
        </p:spPr>
      </p:pic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D5E9584F-65C6-C0E6-43FD-E8E079FCB69E}"/>
              </a:ext>
            </a:extLst>
          </p:cNvPr>
          <p:cNvCxnSpPr>
            <a:cxnSpLocks/>
          </p:cNvCxnSpPr>
          <p:nvPr/>
        </p:nvCxnSpPr>
        <p:spPr>
          <a:xfrm flipH="1">
            <a:off x="9572625" y="3973426"/>
            <a:ext cx="887294" cy="2619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ángulo 19">
            <a:extLst>
              <a:ext uri="{FF2B5EF4-FFF2-40B4-BE49-F238E27FC236}">
                <a16:creationId xmlns:a16="http://schemas.microsoft.com/office/drawing/2014/main" id="{0F3F0225-E384-528E-F12A-C662AE8E7C2B}"/>
              </a:ext>
            </a:extLst>
          </p:cNvPr>
          <p:cNvSpPr/>
          <p:nvPr/>
        </p:nvSpPr>
        <p:spPr>
          <a:xfrm>
            <a:off x="10500301" y="3612765"/>
            <a:ext cx="1564320" cy="622599"/>
          </a:xfrm>
          <a:prstGeom prst="rect">
            <a:avLst/>
          </a:prstGeom>
          <a:solidFill>
            <a:schemeClr val="bg1"/>
          </a:solidFill>
          <a:ln>
            <a:solidFill>
              <a:srgbClr val="D771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>
                <a:solidFill>
                  <a:schemeClr val="tx1"/>
                </a:solidFill>
              </a:rPr>
              <a:t>El que vamos a utilizar</a:t>
            </a:r>
            <a:endParaRPr lang="es-PE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993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34D69FB-0308-D1F7-B37F-FA9C74595EF6}"/>
              </a:ext>
            </a:extLst>
          </p:cNvPr>
          <p:cNvSpPr/>
          <p:nvPr/>
        </p:nvSpPr>
        <p:spPr>
          <a:xfrm>
            <a:off x="745867" y="853055"/>
            <a:ext cx="10800000" cy="540000"/>
          </a:xfrm>
          <a:prstGeom prst="rect">
            <a:avLst/>
          </a:prstGeom>
          <a:solidFill>
            <a:srgbClr val="EC65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000">
                <a:latin typeface="Arial Rounded MT Bold" panose="020F0704030504030204" pitchFamily="34" charset="0"/>
              </a:rPr>
              <a:t>COLAB</a:t>
            </a:r>
            <a:endParaRPr lang="es-PE" sz="3000">
              <a:latin typeface="Arial Rounded MT Bold" panose="020F0704030504030204" pitchFamily="34" charset="0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5074253-7F07-11F2-8940-D67FA0F49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Fábrica de programadores - Julio del 2025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38E83AD-291B-A8F6-62CF-58CEABD4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911F-02F8-4E93-BAC7-3ABD5FD22D86}" type="slidenum">
              <a:rPr lang="es-PE" smtClean="0"/>
              <a:t>14</a:t>
            </a:fld>
            <a:endParaRPr lang="es-PE"/>
          </a:p>
        </p:txBody>
      </p:sp>
      <p:pic>
        <p:nvPicPr>
          <p:cNvPr id="2050" name="Picture 2" descr="Te damos la bienvenida a Colaboratory - Colab">
            <a:extLst>
              <a:ext uri="{FF2B5EF4-FFF2-40B4-BE49-F238E27FC236}">
                <a16:creationId xmlns:a16="http://schemas.microsoft.com/office/drawing/2014/main" id="{133AA3A1-A9D9-7598-6A75-A54098C543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67" y="2547533"/>
            <a:ext cx="1706110" cy="107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93802E4-76DF-AF3B-DA9D-44187BA5A9CD}"/>
              </a:ext>
            </a:extLst>
          </p:cNvPr>
          <p:cNvSpPr txBox="1"/>
          <p:nvPr/>
        </p:nvSpPr>
        <p:spPr>
          <a:xfrm>
            <a:off x="646135" y="1655392"/>
            <a:ext cx="1089973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i="0">
                <a:solidFill>
                  <a:srgbClr val="001D35"/>
                </a:solidFill>
                <a:effectLst/>
                <a:latin typeface="Google Sans"/>
              </a:rPr>
              <a:t>¿Qué es </a:t>
            </a:r>
            <a:r>
              <a:rPr lang="es-ES" b="1" i="0" err="1">
                <a:solidFill>
                  <a:srgbClr val="001D35"/>
                </a:solidFill>
                <a:effectLst/>
                <a:latin typeface="Google Sans"/>
              </a:rPr>
              <a:t>Colab</a:t>
            </a:r>
            <a:r>
              <a:rPr lang="es-ES" b="1" i="0">
                <a:solidFill>
                  <a:srgbClr val="001D35"/>
                </a:solidFill>
                <a:effectLst/>
                <a:latin typeface="Google Sans"/>
              </a:rPr>
              <a:t>?</a:t>
            </a:r>
          </a:p>
          <a:p>
            <a:r>
              <a:rPr lang="es-ES" b="0" i="0">
                <a:solidFill>
                  <a:srgbClr val="001D35"/>
                </a:solidFill>
                <a:effectLst/>
                <a:latin typeface="Google Sans"/>
              </a:rPr>
              <a:t>Es un servicio gratuito basado en la nube que permite escribir y ejecutar código Python directamente en tu navegador.</a:t>
            </a:r>
          </a:p>
          <a:p>
            <a:endParaRPr lang="es-ES">
              <a:solidFill>
                <a:srgbClr val="001D35"/>
              </a:solidFill>
              <a:latin typeface="Google Sans"/>
            </a:endParaRPr>
          </a:p>
          <a:p>
            <a:endParaRPr lang="es-ES">
              <a:solidFill>
                <a:srgbClr val="001D35"/>
              </a:solidFill>
              <a:latin typeface="Google Sans"/>
            </a:endParaRPr>
          </a:p>
          <a:p>
            <a:endParaRPr lang="es-ES">
              <a:solidFill>
                <a:srgbClr val="001D35"/>
              </a:solidFill>
              <a:latin typeface="Google Sans"/>
            </a:endParaRPr>
          </a:p>
          <a:p>
            <a:endParaRPr lang="es-ES">
              <a:solidFill>
                <a:srgbClr val="001D35"/>
              </a:solidFill>
              <a:latin typeface="Google Sans"/>
            </a:endParaRPr>
          </a:p>
          <a:p>
            <a:endParaRPr lang="es-ES">
              <a:solidFill>
                <a:srgbClr val="001D35"/>
              </a:solidFill>
              <a:latin typeface="Google Sans"/>
            </a:endParaRPr>
          </a:p>
          <a:p>
            <a:r>
              <a:rPr lang="es-ES" b="1">
                <a:solidFill>
                  <a:srgbClr val="001D35"/>
                </a:solidFill>
                <a:latin typeface="Google Sans"/>
              </a:rPr>
              <a:t>¿Qué necesito para utilizar </a:t>
            </a:r>
            <a:r>
              <a:rPr lang="es-ES" b="1" err="1">
                <a:solidFill>
                  <a:srgbClr val="001D35"/>
                </a:solidFill>
                <a:latin typeface="Google Sans"/>
              </a:rPr>
              <a:t>Colab</a:t>
            </a:r>
            <a:r>
              <a:rPr lang="es-ES" b="1">
                <a:solidFill>
                  <a:srgbClr val="001D35"/>
                </a:solidFill>
                <a:latin typeface="Google Sans"/>
              </a:rPr>
              <a:t>?</a:t>
            </a:r>
          </a:p>
          <a:p>
            <a:r>
              <a:rPr lang="es-ES">
                <a:solidFill>
                  <a:srgbClr val="001D35"/>
                </a:solidFill>
                <a:latin typeface="Google Sans"/>
              </a:rPr>
              <a:t>Tener un correo Gmail.</a:t>
            </a:r>
          </a:p>
          <a:p>
            <a:r>
              <a:rPr lang="es-ES">
                <a:solidFill>
                  <a:srgbClr val="001D35"/>
                </a:solidFill>
                <a:latin typeface="Google Sans"/>
              </a:rPr>
              <a:t>Ejemplo de un correo: juanperez@gmail.com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1622094-4D6A-0AFC-5D27-0EA7A25AE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34" y="4719415"/>
            <a:ext cx="2042475" cy="181949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BCE3F56A-85CF-38AF-E060-73B179C18852}"/>
              </a:ext>
            </a:extLst>
          </p:cNvPr>
          <p:cNvSpPr txBox="1"/>
          <p:nvPr/>
        </p:nvSpPr>
        <p:spPr>
          <a:xfrm>
            <a:off x="6851176" y="3429000"/>
            <a:ext cx="50848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i="0">
                <a:solidFill>
                  <a:srgbClr val="001D35"/>
                </a:solidFill>
                <a:effectLst/>
                <a:latin typeface="Google Sans"/>
              </a:rPr>
              <a:t>En caso no tengas un correo </a:t>
            </a:r>
            <a:r>
              <a:rPr lang="es-ES" b="1" i="0" err="1">
                <a:solidFill>
                  <a:srgbClr val="001D35"/>
                </a:solidFill>
                <a:effectLst/>
                <a:latin typeface="Google Sans"/>
              </a:rPr>
              <a:t>gmail</a:t>
            </a:r>
            <a:r>
              <a:rPr lang="es-ES" b="1" i="0">
                <a:solidFill>
                  <a:srgbClr val="001D35"/>
                </a:solidFill>
                <a:effectLst/>
                <a:latin typeface="Google Sans"/>
              </a:rPr>
              <a:t>, hay que crearla para continuar con el curso.</a:t>
            </a:r>
          </a:p>
          <a:p>
            <a:r>
              <a:rPr lang="es-ES" b="1">
                <a:solidFill>
                  <a:srgbClr val="001D35"/>
                </a:solidFill>
                <a:latin typeface="Google Sans"/>
              </a:rPr>
              <a:t>En la URL de tu navegador escribir: </a:t>
            </a:r>
            <a:r>
              <a:rPr lang="es-ES" b="1">
                <a:solidFill>
                  <a:srgbClr val="001D35"/>
                </a:solidFill>
                <a:latin typeface="Google Sans"/>
                <a:hlinkClick r:id="rId5"/>
              </a:rPr>
              <a:t>www.gmail.com</a:t>
            </a:r>
            <a:endParaRPr lang="es-ES" b="1">
              <a:solidFill>
                <a:srgbClr val="001D35"/>
              </a:solidFill>
              <a:latin typeface="Google Sans"/>
            </a:endParaRPr>
          </a:p>
          <a:p>
            <a:r>
              <a:rPr lang="es-ES" b="1">
                <a:solidFill>
                  <a:srgbClr val="001D35"/>
                </a:solidFill>
                <a:latin typeface="Google Sans"/>
              </a:rPr>
              <a:t>Seguir los pasos que te indica</a:t>
            </a:r>
            <a:endParaRPr lang="es-ES">
              <a:solidFill>
                <a:srgbClr val="001D35"/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647614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C43C2D-E6B5-3C6C-A060-443523F4D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946D6C3D-B363-8FA5-7296-7634F35BFE39}"/>
              </a:ext>
            </a:extLst>
          </p:cNvPr>
          <p:cNvSpPr/>
          <p:nvPr/>
        </p:nvSpPr>
        <p:spPr>
          <a:xfrm>
            <a:off x="745867" y="853055"/>
            <a:ext cx="10800000" cy="540000"/>
          </a:xfrm>
          <a:prstGeom prst="rect">
            <a:avLst/>
          </a:prstGeom>
          <a:solidFill>
            <a:srgbClr val="EC65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000">
                <a:latin typeface="Arial Rounded MT Bold" panose="020F0704030504030204" pitchFamily="34" charset="0"/>
              </a:rPr>
              <a:t>COLAB</a:t>
            </a:r>
            <a:endParaRPr lang="es-PE" sz="3000">
              <a:latin typeface="Arial Rounded MT Bold" panose="020F0704030504030204" pitchFamily="34" charset="0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BD6B8C1-6427-9924-0F52-D2D1164C6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Fábrica de programadores - Julio del 2025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6AFFE0-A0E5-D273-463A-E04A7135D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911F-02F8-4E93-BAC7-3ABD5FD22D86}" type="slidenum">
              <a:rPr lang="es-PE" smtClean="0"/>
              <a:t>15</a:t>
            </a:fld>
            <a:endParaRPr lang="es-PE"/>
          </a:p>
        </p:txBody>
      </p:sp>
      <p:pic>
        <p:nvPicPr>
          <p:cNvPr id="2050" name="Picture 2" descr="Te damos la bienvenida a Colaboratory - Colab">
            <a:extLst>
              <a:ext uri="{FF2B5EF4-FFF2-40B4-BE49-F238E27FC236}">
                <a16:creationId xmlns:a16="http://schemas.microsoft.com/office/drawing/2014/main" id="{A423CF8D-3C9D-EE52-FC39-9F95347DD8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0411" y="1393056"/>
            <a:ext cx="1255455" cy="79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A46D163-D788-8ED1-7265-CC3B5F8D7D34}"/>
              </a:ext>
            </a:extLst>
          </p:cNvPr>
          <p:cNvSpPr txBox="1"/>
          <p:nvPr/>
        </p:nvSpPr>
        <p:spPr>
          <a:xfrm>
            <a:off x="780026" y="1505295"/>
            <a:ext cx="839127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i="0">
                <a:solidFill>
                  <a:srgbClr val="001D35"/>
                </a:solidFill>
                <a:effectLst/>
                <a:latin typeface="Google Sans"/>
              </a:rPr>
              <a:t>¿Qué pasos debo hacer para acceder al </a:t>
            </a:r>
            <a:r>
              <a:rPr lang="es-ES" b="1" i="0" err="1">
                <a:solidFill>
                  <a:srgbClr val="001D35"/>
                </a:solidFill>
                <a:effectLst/>
                <a:latin typeface="Google Sans"/>
              </a:rPr>
              <a:t>Colab</a:t>
            </a:r>
            <a:r>
              <a:rPr lang="es-ES" b="1" i="0">
                <a:solidFill>
                  <a:srgbClr val="001D35"/>
                </a:solidFill>
                <a:effectLst/>
                <a:latin typeface="Google Sans"/>
              </a:rPr>
              <a:t>?</a:t>
            </a:r>
          </a:p>
          <a:p>
            <a:endParaRPr lang="es-ES" i="0">
              <a:solidFill>
                <a:srgbClr val="001D35"/>
              </a:solidFill>
              <a:effectLst/>
              <a:latin typeface="Google Sans"/>
            </a:endParaRPr>
          </a:p>
          <a:p>
            <a:pPr marL="342900" indent="-342900">
              <a:buAutoNum type="arabicParenR"/>
            </a:pPr>
            <a:r>
              <a:rPr lang="es-ES">
                <a:solidFill>
                  <a:srgbClr val="001D35"/>
                </a:solidFill>
                <a:latin typeface="Google Sans"/>
              </a:rPr>
              <a:t>Primero debe haber ingresado a tu correo Gmail</a:t>
            </a:r>
          </a:p>
          <a:p>
            <a:pPr marL="342900" indent="-342900">
              <a:buAutoNum type="arabicParenR"/>
            </a:pPr>
            <a:r>
              <a:rPr lang="es-ES">
                <a:solidFill>
                  <a:srgbClr val="001D35"/>
                </a:solidFill>
                <a:latin typeface="Google Sans"/>
              </a:rPr>
              <a:t>En la URL de tu navegador tienes que escribir:</a:t>
            </a:r>
          </a:p>
          <a:p>
            <a:r>
              <a:rPr lang="es-ES">
                <a:solidFill>
                  <a:srgbClr val="001D35"/>
                </a:solidFill>
                <a:latin typeface="Google Sans"/>
              </a:rPr>
              <a:t>	</a:t>
            </a:r>
          </a:p>
          <a:p>
            <a:r>
              <a:rPr lang="es-ES">
                <a:solidFill>
                  <a:srgbClr val="001D35"/>
                </a:solidFill>
                <a:latin typeface="Google Sans"/>
              </a:rPr>
              <a:t>	colab.research.google.com</a:t>
            </a:r>
          </a:p>
          <a:p>
            <a:r>
              <a:rPr lang="es-ES">
                <a:solidFill>
                  <a:srgbClr val="001D35"/>
                </a:solidFill>
                <a:latin typeface="Google Sans"/>
              </a:rPr>
              <a:t>	</a:t>
            </a:r>
          </a:p>
          <a:p>
            <a:r>
              <a:rPr lang="es-ES">
                <a:solidFill>
                  <a:srgbClr val="001D35"/>
                </a:solidFill>
                <a:latin typeface="Google Sans"/>
              </a:rPr>
              <a:t>	y te aparecerá la siguiente pantalla:</a:t>
            </a:r>
          </a:p>
          <a:p>
            <a:endParaRPr lang="es-ES">
              <a:solidFill>
                <a:srgbClr val="001D35"/>
              </a:solidFill>
              <a:latin typeface="Google Sans"/>
            </a:endParaRPr>
          </a:p>
          <a:p>
            <a:endParaRPr lang="es-ES">
              <a:solidFill>
                <a:srgbClr val="001D35"/>
              </a:solidFill>
              <a:latin typeface="Google Sans"/>
            </a:endParaRPr>
          </a:p>
          <a:p>
            <a:endParaRPr lang="es-ES">
              <a:solidFill>
                <a:srgbClr val="001D35"/>
              </a:solidFill>
              <a:latin typeface="Google Sans"/>
            </a:endParaRPr>
          </a:p>
          <a:p>
            <a:endParaRPr lang="es-ES">
              <a:solidFill>
                <a:srgbClr val="001D35"/>
              </a:solidFill>
              <a:latin typeface="Google Sans"/>
            </a:endParaRPr>
          </a:p>
          <a:p>
            <a:endParaRPr lang="es-ES">
              <a:solidFill>
                <a:srgbClr val="001D35"/>
              </a:solidFill>
              <a:latin typeface="Google Sans"/>
            </a:endParaRPr>
          </a:p>
          <a:p>
            <a:endParaRPr lang="es-ES">
              <a:solidFill>
                <a:srgbClr val="001D35"/>
              </a:solidFill>
              <a:latin typeface="Google Sans"/>
            </a:endParaRPr>
          </a:p>
          <a:p>
            <a:endParaRPr lang="es-ES">
              <a:solidFill>
                <a:srgbClr val="001D35"/>
              </a:solidFill>
              <a:latin typeface="Google Sans"/>
            </a:endParaRPr>
          </a:p>
          <a:p>
            <a:r>
              <a:rPr lang="es-ES">
                <a:solidFill>
                  <a:srgbClr val="001D35"/>
                </a:solidFill>
                <a:latin typeface="Google Sans"/>
              </a:rPr>
              <a:t>Le damos </a:t>
            </a:r>
            <a:r>
              <a:rPr lang="es-ES" err="1">
                <a:solidFill>
                  <a:srgbClr val="001D35"/>
                </a:solidFill>
                <a:latin typeface="Google Sans"/>
              </a:rPr>
              <a:t>click</a:t>
            </a:r>
            <a:r>
              <a:rPr lang="es-ES">
                <a:solidFill>
                  <a:srgbClr val="001D35"/>
                </a:solidFill>
                <a:latin typeface="Google Sans"/>
              </a:rPr>
              <a:t> en: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0ABA242-19E2-1AC8-B644-CB7B648E7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5084" y="2661314"/>
            <a:ext cx="6410782" cy="406016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CBE71B6-00AA-CBD4-5C66-ED52FB81C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6837" y="5620646"/>
            <a:ext cx="1638300" cy="400050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9CE67726-50B0-4949-153A-5CADB19A6A64}"/>
              </a:ext>
            </a:extLst>
          </p:cNvPr>
          <p:cNvCxnSpPr>
            <a:cxnSpLocks/>
          </p:cNvCxnSpPr>
          <p:nvPr/>
        </p:nvCxnSpPr>
        <p:spPr>
          <a:xfrm>
            <a:off x="4275137" y="5820671"/>
            <a:ext cx="1716230" cy="526765"/>
          </a:xfrm>
          <a:prstGeom prst="straightConnector1">
            <a:avLst/>
          </a:prstGeom>
          <a:ln>
            <a:solidFill>
              <a:srgbClr val="D7712B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0B80A573-C8E5-00E0-E907-A90CC7F4ADDB}"/>
              </a:ext>
            </a:extLst>
          </p:cNvPr>
          <p:cNvCxnSpPr>
            <a:cxnSpLocks/>
          </p:cNvCxnSpPr>
          <p:nvPr/>
        </p:nvCxnSpPr>
        <p:spPr>
          <a:xfrm flipV="1">
            <a:off x="4456342" y="2838734"/>
            <a:ext cx="676910" cy="204717"/>
          </a:xfrm>
          <a:prstGeom prst="straightConnector1">
            <a:avLst/>
          </a:prstGeom>
          <a:ln>
            <a:solidFill>
              <a:srgbClr val="D7712B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875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F46893-7568-E1FC-D717-86F35E1EF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CE471959-F467-DC7E-572E-5552475D1F65}"/>
              </a:ext>
            </a:extLst>
          </p:cNvPr>
          <p:cNvSpPr/>
          <p:nvPr/>
        </p:nvSpPr>
        <p:spPr>
          <a:xfrm>
            <a:off x="745867" y="853055"/>
            <a:ext cx="10800000" cy="540000"/>
          </a:xfrm>
          <a:prstGeom prst="rect">
            <a:avLst/>
          </a:prstGeom>
          <a:solidFill>
            <a:srgbClr val="EC65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000">
                <a:latin typeface="Arial Rounded MT Bold" panose="020F0704030504030204" pitchFamily="34" charset="0"/>
              </a:rPr>
              <a:t>COLAB</a:t>
            </a:r>
            <a:endParaRPr lang="es-PE" sz="3000">
              <a:latin typeface="Arial Rounded MT Bold" panose="020F0704030504030204" pitchFamily="34" charset="0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9E41FF3-30C2-D612-8ABA-9A46DC8A2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Fábrica de programadores - Julio del 2025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410F36-FB9E-E536-7A1F-FE3628F16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911F-02F8-4E93-BAC7-3ABD5FD22D86}" type="slidenum">
              <a:rPr lang="es-PE" smtClean="0"/>
              <a:t>16</a:t>
            </a:fld>
            <a:endParaRPr lang="es-PE"/>
          </a:p>
        </p:txBody>
      </p:sp>
      <p:pic>
        <p:nvPicPr>
          <p:cNvPr id="2050" name="Picture 2" descr="Te damos la bienvenida a Colaboratory - Colab">
            <a:extLst>
              <a:ext uri="{FF2B5EF4-FFF2-40B4-BE49-F238E27FC236}">
                <a16:creationId xmlns:a16="http://schemas.microsoft.com/office/drawing/2014/main" id="{5A04B4D8-F684-5CCF-E3C8-565B2278CF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0411" y="1393056"/>
            <a:ext cx="1255455" cy="79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2CBC240-D8CF-A569-0E13-0C06C9BE3C63}"/>
              </a:ext>
            </a:extLst>
          </p:cNvPr>
          <p:cNvSpPr txBox="1"/>
          <p:nvPr/>
        </p:nvSpPr>
        <p:spPr>
          <a:xfrm>
            <a:off x="96724" y="1673642"/>
            <a:ext cx="3529153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s-ES" b="1">
                <a:solidFill>
                  <a:srgbClr val="001D35"/>
                </a:solidFill>
                <a:latin typeface="Google Sans"/>
              </a:rPr>
              <a:t>Nombre del libro</a:t>
            </a:r>
          </a:p>
          <a:p>
            <a:r>
              <a:rPr lang="es-ES" i="1">
                <a:solidFill>
                  <a:srgbClr val="001D35"/>
                </a:solidFill>
                <a:latin typeface="Google Sans"/>
              </a:rPr>
              <a:t>Si deseo modificarlo le doy doble </a:t>
            </a:r>
            <a:r>
              <a:rPr lang="es-ES" i="1" err="1">
                <a:solidFill>
                  <a:srgbClr val="001D35"/>
                </a:solidFill>
                <a:latin typeface="Google Sans"/>
              </a:rPr>
              <a:t>click</a:t>
            </a:r>
            <a:r>
              <a:rPr lang="es-ES" i="1">
                <a:solidFill>
                  <a:srgbClr val="001D35"/>
                </a:solidFill>
                <a:latin typeface="Google Sans"/>
              </a:rPr>
              <a:t> le escribo el nombre que deseo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9442396-5B1B-A82E-B919-A333EC848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138" y="1393055"/>
            <a:ext cx="7825926" cy="5314050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1D4E72A9-3E68-4D86-2361-8F8572343B6C}"/>
              </a:ext>
            </a:extLst>
          </p:cNvPr>
          <p:cNvCxnSpPr>
            <a:cxnSpLocks/>
          </p:cNvCxnSpPr>
          <p:nvPr/>
        </p:nvCxnSpPr>
        <p:spPr>
          <a:xfrm flipV="1">
            <a:off x="3679138" y="1849017"/>
            <a:ext cx="756384" cy="84038"/>
          </a:xfrm>
          <a:prstGeom prst="straightConnector1">
            <a:avLst/>
          </a:prstGeom>
          <a:ln>
            <a:solidFill>
              <a:srgbClr val="D7712B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BBEA4D7-8084-1BA1-42CF-A2CDF99BEB35}"/>
              </a:ext>
            </a:extLst>
          </p:cNvPr>
          <p:cNvSpPr txBox="1"/>
          <p:nvPr/>
        </p:nvSpPr>
        <p:spPr>
          <a:xfrm>
            <a:off x="386499" y="3800890"/>
            <a:ext cx="3077262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s-ES" b="1">
                <a:solidFill>
                  <a:srgbClr val="001D35"/>
                </a:solidFill>
                <a:latin typeface="Google Sans"/>
              </a:rPr>
              <a:t>Menú de opciones</a:t>
            </a:r>
          </a:p>
          <a:p>
            <a:pPr algn="just"/>
            <a:r>
              <a:rPr lang="es-ES" i="1">
                <a:solidFill>
                  <a:srgbClr val="001D35"/>
                </a:solidFill>
                <a:latin typeface="Google Sans"/>
              </a:rPr>
              <a:t>Dependiendo la utilidad selecciono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6A6829D8-927D-EA28-B8CB-D6D2EFEC382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3463761" y="2213871"/>
            <a:ext cx="975689" cy="2048684"/>
          </a:xfrm>
          <a:prstGeom prst="straightConnector1">
            <a:avLst/>
          </a:prstGeom>
          <a:ln>
            <a:solidFill>
              <a:srgbClr val="D7712B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98E208C-951D-7905-AE80-C23DEF1124ED}"/>
              </a:ext>
            </a:extLst>
          </p:cNvPr>
          <p:cNvSpPr txBox="1"/>
          <p:nvPr/>
        </p:nvSpPr>
        <p:spPr>
          <a:xfrm>
            <a:off x="6725330" y="3494646"/>
            <a:ext cx="3529153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s-ES" b="1">
                <a:solidFill>
                  <a:srgbClr val="001D35"/>
                </a:solidFill>
                <a:latin typeface="Google Sans"/>
              </a:rPr>
              <a:t>Agregar espacio para código</a:t>
            </a:r>
          </a:p>
          <a:p>
            <a:r>
              <a:rPr lang="es-ES" i="1">
                <a:solidFill>
                  <a:srgbClr val="001D35"/>
                </a:solidFill>
                <a:latin typeface="Google Sans"/>
              </a:rPr>
              <a:t>Si deseo agregar espacio para nuevo código en </a:t>
            </a:r>
            <a:r>
              <a:rPr lang="es-ES" i="1" err="1">
                <a:solidFill>
                  <a:srgbClr val="001D35"/>
                </a:solidFill>
                <a:latin typeface="Google Sans"/>
              </a:rPr>
              <a:t>python</a:t>
            </a:r>
            <a:r>
              <a:rPr lang="es-ES" i="1">
                <a:solidFill>
                  <a:srgbClr val="001D35"/>
                </a:solidFill>
                <a:latin typeface="Google Sans"/>
              </a:rPr>
              <a:t>.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2377CE7C-5C6D-F837-EAB6-89962F2BEC6A}"/>
              </a:ext>
            </a:extLst>
          </p:cNvPr>
          <p:cNvCxnSpPr>
            <a:cxnSpLocks/>
          </p:cNvCxnSpPr>
          <p:nvPr/>
        </p:nvCxnSpPr>
        <p:spPr>
          <a:xfrm flipH="1" flipV="1">
            <a:off x="4977353" y="2376563"/>
            <a:ext cx="1707173" cy="1252757"/>
          </a:xfrm>
          <a:prstGeom prst="straightConnector1">
            <a:avLst/>
          </a:prstGeom>
          <a:ln>
            <a:solidFill>
              <a:srgbClr val="D7712B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CuadroTexto 32">
            <a:extLst>
              <a:ext uri="{FF2B5EF4-FFF2-40B4-BE49-F238E27FC236}">
                <a16:creationId xmlns:a16="http://schemas.microsoft.com/office/drawing/2014/main" id="{BA9B30D9-992D-4430-2397-AF61F1238346}"/>
              </a:ext>
            </a:extLst>
          </p:cNvPr>
          <p:cNvSpPr txBox="1"/>
          <p:nvPr/>
        </p:nvSpPr>
        <p:spPr>
          <a:xfrm>
            <a:off x="5669509" y="5379132"/>
            <a:ext cx="473008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s-ES" i="1">
                <a:solidFill>
                  <a:srgbClr val="001D35"/>
                </a:solidFill>
                <a:latin typeface="Google Sans"/>
              </a:rPr>
              <a:t>Área de trabajo donde se mostrará lo códigos que hayas programado, incluido los resultados.</a:t>
            </a:r>
          </a:p>
        </p:txBody>
      </p:sp>
    </p:spTree>
    <p:extLst>
      <p:ext uri="{BB962C8B-B14F-4D97-AF65-F5344CB8AC3E}">
        <p14:creationId xmlns:p14="http://schemas.microsoft.com/office/powerpoint/2010/main" val="43897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F46893-7568-E1FC-D717-86F35E1EF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CE471959-F467-DC7E-572E-5552475D1F65}"/>
              </a:ext>
            </a:extLst>
          </p:cNvPr>
          <p:cNvSpPr/>
          <p:nvPr/>
        </p:nvSpPr>
        <p:spPr>
          <a:xfrm>
            <a:off x="745867" y="853055"/>
            <a:ext cx="10800000" cy="540000"/>
          </a:xfrm>
          <a:prstGeom prst="rect">
            <a:avLst/>
          </a:prstGeom>
          <a:solidFill>
            <a:srgbClr val="EC65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000">
                <a:latin typeface="Arial Rounded MT Bold" panose="020F0704030504030204" pitchFamily="34" charset="0"/>
              </a:rPr>
              <a:t>COLAB</a:t>
            </a:r>
            <a:endParaRPr lang="es-PE" sz="3000">
              <a:latin typeface="Arial Rounded MT Bold" panose="020F0704030504030204" pitchFamily="34" charset="0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9E41FF3-30C2-D612-8ABA-9A46DC8A2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Fábrica de programadores - Julio del 2025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410F36-FB9E-E536-7A1F-FE3628F16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911F-02F8-4E93-BAC7-3ABD5FD22D86}" type="slidenum">
              <a:rPr lang="es-PE" smtClean="0"/>
              <a:t>17</a:t>
            </a:fld>
            <a:endParaRPr lang="es-PE"/>
          </a:p>
        </p:txBody>
      </p:sp>
      <p:pic>
        <p:nvPicPr>
          <p:cNvPr id="2050" name="Picture 2" descr="Te damos la bienvenida a Colaboratory - Colab">
            <a:extLst>
              <a:ext uri="{FF2B5EF4-FFF2-40B4-BE49-F238E27FC236}">
                <a16:creationId xmlns:a16="http://schemas.microsoft.com/office/drawing/2014/main" id="{5A04B4D8-F684-5CCF-E3C8-565B2278CF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0411" y="1393056"/>
            <a:ext cx="1255455" cy="79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9442396-5B1B-A82E-B919-A333EC848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138" y="1393055"/>
            <a:ext cx="7825926" cy="5314050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A4DA79C8-D306-8620-90A2-7F94D7D9B22E}"/>
              </a:ext>
            </a:extLst>
          </p:cNvPr>
          <p:cNvSpPr txBox="1"/>
          <p:nvPr/>
        </p:nvSpPr>
        <p:spPr>
          <a:xfrm>
            <a:off x="149985" y="2651525"/>
            <a:ext cx="2828885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s-ES" sz="1600" b="1">
                <a:solidFill>
                  <a:srgbClr val="001D35"/>
                </a:solidFill>
                <a:latin typeface="Google Sans"/>
              </a:rPr>
              <a:t>Ejecutar código</a:t>
            </a:r>
          </a:p>
          <a:p>
            <a:pPr algn="just"/>
            <a:r>
              <a:rPr lang="es-ES" sz="1600" i="1" err="1">
                <a:solidFill>
                  <a:srgbClr val="001D35"/>
                </a:solidFill>
                <a:latin typeface="Google Sans"/>
              </a:rPr>
              <a:t>Click</a:t>
            </a:r>
            <a:r>
              <a:rPr lang="es-ES" sz="1600" i="1">
                <a:solidFill>
                  <a:srgbClr val="001D35"/>
                </a:solidFill>
                <a:latin typeface="Google Sans"/>
              </a:rPr>
              <a:t> para ejecutar el código que has escrito.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F2AAF5E-9041-0AB2-409B-6BF787372CD7}"/>
              </a:ext>
            </a:extLst>
          </p:cNvPr>
          <p:cNvSpPr txBox="1"/>
          <p:nvPr/>
        </p:nvSpPr>
        <p:spPr>
          <a:xfrm>
            <a:off x="9427" y="3925218"/>
            <a:ext cx="3529153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s-ES" b="1">
                <a:solidFill>
                  <a:srgbClr val="001D35"/>
                </a:solidFill>
                <a:latin typeface="Google Sans"/>
              </a:rPr>
              <a:t>Espacio para programar</a:t>
            </a:r>
          </a:p>
          <a:p>
            <a:r>
              <a:rPr lang="es-ES" i="1">
                <a:solidFill>
                  <a:srgbClr val="001D35"/>
                </a:solidFill>
                <a:latin typeface="Google Sans"/>
              </a:rPr>
              <a:t>Escribes el código que desees programar.</a:t>
            </a:r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C6E98806-5ACD-6A5C-74CF-97A40901B6A3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3538580" y="2935337"/>
            <a:ext cx="1189303" cy="1451546"/>
          </a:xfrm>
          <a:prstGeom prst="straightConnector1">
            <a:avLst/>
          </a:prstGeom>
          <a:ln>
            <a:solidFill>
              <a:srgbClr val="D7712B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21B4FE57-C5CE-E5CA-1FA4-8CF9456F1230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2978870" y="2935336"/>
            <a:ext cx="1344940" cy="131688"/>
          </a:xfrm>
          <a:prstGeom prst="straightConnector1">
            <a:avLst/>
          </a:prstGeom>
          <a:ln>
            <a:solidFill>
              <a:srgbClr val="D7712B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CuadroTexto 32">
            <a:extLst>
              <a:ext uri="{FF2B5EF4-FFF2-40B4-BE49-F238E27FC236}">
                <a16:creationId xmlns:a16="http://schemas.microsoft.com/office/drawing/2014/main" id="{BA9B30D9-992D-4430-2397-AF61F1238346}"/>
              </a:ext>
            </a:extLst>
          </p:cNvPr>
          <p:cNvSpPr txBox="1"/>
          <p:nvPr/>
        </p:nvSpPr>
        <p:spPr>
          <a:xfrm>
            <a:off x="5669509" y="5379132"/>
            <a:ext cx="473008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s-ES" i="1">
                <a:solidFill>
                  <a:srgbClr val="001D35"/>
                </a:solidFill>
                <a:latin typeface="Google Sans"/>
              </a:rPr>
              <a:t>Área de trabajo donde se mostrará lo códigos que hayas programado, incluido los resultados.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9E4C3BCA-ABDF-4AE0-6FB3-41E90F067A9B}"/>
              </a:ext>
            </a:extLst>
          </p:cNvPr>
          <p:cNvSpPr txBox="1"/>
          <p:nvPr/>
        </p:nvSpPr>
        <p:spPr>
          <a:xfrm>
            <a:off x="4868441" y="4293459"/>
            <a:ext cx="2642894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sz="1600" b="1">
                <a:solidFill>
                  <a:srgbClr val="001D35"/>
                </a:solidFill>
                <a:latin typeface="Google Sans"/>
              </a:rPr>
              <a:t>Otras opciones</a:t>
            </a:r>
          </a:p>
          <a:p>
            <a:pPr algn="just"/>
            <a:r>
              <a:rPr lang="es-ES" sz="1600" i="1">
                <a:solidFill>
                  <a:srgbClr val="001D35"/>
                </a:solidFill>
                <a:latin typeface="Google Sans"/>
              </a:rPr>
              <a:t>Para utilizar archivos, etc.</a:t>
            </a:r>
          </a:p>
        </p:txBody>
      </p: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C620A4EE-45E7-BD5A-BEF0-32CC13E4B957}"/>
              </a:ext>
            </a:extLst>
          </p:cNvPr>
          <p:cNvCxnSpPr>
            <a:cxnSpLocks/>
          </p:cNvCxnSpPr>
          <p:nvPr/>
        </p:nvCxnSpPr>
        <p:spPr>
          <a:xfrm flipH="1" flipV="1">
            <a:off x="3943928" y="4125736"/>
            <a:ext cx="883710" cy="460110"/>
          </a:xfrm>
          <a:prstGeom prst="straightConnector1">
            <a:avLst/>
          </a:prstGeom>
          <a:ln>
            <a:solidFill>
              <a:srgbClr val="D7712B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507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521464C-A811-0356-DCE3-872AD6EC4A49}"/>
              </a:ext>
            </a:extLst>
          </p:cNvPr>
          <p:cNvSpPr txBox="1">
            <a:spLocks/>
          </p:cNvSpPr>
          <p:nvPr/>
        </p:nvSpPr>
        <p:spPr>
          <a:xfrm>
            <a:off x="3321170" y="2631448"/>
            <a:ext cx="8246853" cy="28980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8000">
                <a:ln w="254">
                  <a:noFill/>
                </a:ln>
                <a:solidFill>
                  <a:srgbClr val="EC6551"/>
                </a:solidFill>
                <a:latin typeface="Arial Rounded MT Bold" panose="020F0704030504030204" pitchFamily="34" charset="0"/>
              </a:rPr>
              <a:t>2. Programando en Python</a:t>
            </a:r>
          </a:p>
          <a:p>
            <a:pPr marL="0" indent="0" algn="ctr">
              <a:buNone/>
            </a:pPr>
            <a:endParaRPr lang="es-ES" sz="8000">
              <a:ln w="254">
                <a:noFill/>
              </a:ln>
              <a:solidFill>
                <a:srgbClr val="EC655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F5C1DED3-6728-342D-B933-8BDD8A1BC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Fábrica de programadores - Julio del 2025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3254ED5-C7FE-7346-7AD8-E43C50D10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911F-02F8-4E93-BAC7-3ABD5FD22D86}" type="slidenum">
              <a:rPr lang="es-PE" smtClean="0"/>
              <a:t>18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85519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34D69FB-0308-D1F7-B37F-FA9C74595EF6}"/>
              </a:ext>
            </a:extLst>
          </p:cNvPr>
          <p:cNvSpPr/>
          <p:nvPr/>
        </p:nvSpPr>
        <p:spPr>
          <a:xfrm>
            <a:off x="745867" y="853055"/>
            <a:ext cx="10800000" cy="540000"/>
          </a:xfrm>
          <a:prstGeom prst="rect">
            <a:avLst/>
          </a:prstGeom>
          <a:solidFill>
            <a:srgbClr val="EC65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000">
                <a:latin typeface="Arial Rounded MT Bold" panose="020F0704030504030204" pitchFamily="34" charset="0"/>
              </a:rPr>
              <a:t>Palabras reservadas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5074253-7F07-11F2-8940-D67FA0F49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Fábrica de programadores - Julio del 2025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38E83AD-291B-A8F6-62CF-58CEABD4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911F-02F8-4E93-BAC7-3ABD5FD22D86}" type="slidenum">
              <a:rPr lang="es-PE" smtClean="0"/>
              <a:t>19</a:t>
            </a:fld>
            <a:endParaRPr lang="es-PE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0498229-0AFA-4F90-9B4D-EDFFD0991790}"/>
              </a:ext>
            </a:extLst>
          </p:cNvPr>
          <p:cNvSpPr txBox="1"/>
          <p:nvPr/>
        </p:nvSpPr>
        <p:spPr>
          <a:xfrm>
            <a:off x="745866" y="1643735"/>
            <a:ext cx="5350133" cy="461665"/>
          </a:xfrm>
          <a:prstGeom prst="rect">
            <a:avLst/>
          </a:prstGeom>
          <a:solidFill>
            <a:srgbClr val="EC6551"/>
          </a:solidFill>
        </p:spPr>
        <p:txBody>
          <a:bodyPr wrap="square">
            <a:spAutoFit/>
          </a:bodyPr>
          <a:lstStyle/>
          <a:p>
            <a:r>
              <a:rPr lang="es-PE" sz="2400" b="1">
                <a:solidFill>
                  <a:schemeClr val="bg1"/>
                </a:solidFill>
              </a:rPr>
              <a:t>Conocer las variables reservadas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69C1F88-3372-4A44-8953-FC0885E1EC9F}"/>
              </a:ext>
            </a:extLst>
          </p:cNvPr>
          <p:cNvSpPr txBox="1"/>
          <p:nvPr/>
        </p:nvSpPr>
        <p:spPr>
          <a:xfrm>
            <a:off x="1100579" y="2751157"/>
            <a:ext cx="146351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400">
                <a:solidFill>
                  <a:srgbClr val="D7712B"/>
                </a:solidFill>
                <a:latin typeface="Arial Rounded MT Bold" panose="020F0704030504030204" pitchFamily="34" charset="0"/>
              </a:rPr>
              <a:t>False</a:t>
            </a:r>
          </a:p>
          <a:p>
            <a:r>
              <a:rPr lang="es-PE" sz="2400" err="1">
                <a:solidFill>
                  <a:srgbClr val="D7712B"/>
                </a:solidFill>
                <a:latin typeface="Arial Rounded MT Bold" panose="020F0704030504030204" pitchFamily="34" charset="0"/>
              </a:rPr>
              <a:t>None</a:t>
            </a:r>
            <a:endParaRPr lang="es-PE" sz="2400">
              <a:solidFill>
                <a:srgbClr val="D7712B"/>
              </a:solidFill>
              <a:latin typeface="Arial Rounded MT Bold" panose="020F0704030504030204" pitchFamily="34" charset="0"/>
            </a:endParaRPr>
          </a:p>
          <a:p>
            <a:r>
              <a:rPr lang="es-PE" sz="2400">
                <a:solidFill>
                  <a:srgbClr val="D7712B"/>
                </a:solidFill>
                <a:latin typeface="Arial Rounded MT Bold" panose="020F0704030504030204" pitchFamily="34" charset="0"/>
              </a:rPr>
              <a:t>True</a:t>
            </a:r>
          </a:p>
          <a:p>
            <a:r>
              <a:rPr lang="es-PE" sz="2400">
                <a:solidFill>
                  <a:srgbClr val="D7712B"/>
                </a:solidFill>
                <a:latin typeface="Arial Rounded MT Bold" panose="020F0704030504030204" pitchFamily="34" charset="0"/>
              </a:rPr>
              <a:t>and</a:t>
            </a:r>
          </a:p>
          <a:p>
            <a:r>
              <a:rPr lang="es-PE" sz="2400">
                <a:solidFill>
                  <a:srgbClr val="D7712B"/>
                </a:solidFill>
                <a:latin typeface="Arial Rounded MT Bold" panose="020F0704030504030204" pitchFamily="34" charset="0"/>
              </a:rPr>
              <a:t>as</a:t>
            </a:r>
          </a:p>
          <a:p>
            <a:r>
              <a:rPr lang="es-PE" sz="2400" err="1">
                <a:solidFill>
                  <a:srgbClr val="D7712B"/>
                </a:solidFill>
                <a:latin typeface="Arial Rounded MT Bold" panose="020F0704030504030204" pitchFamily="34" charset="0"/>
              </a:rPr>
              <a:t>assert</a:t>
            </a:r>
            <a:r>
              <a:rPr lang="es-PE" sz="2400">
                <a:solidFill>
                  <a:srgbClr val="D7712B"/>
                </a:solidFill>
                <a:latin typeface="Arial Rounded MT Bold" panose="020F0704030504030204" pitchFamily="34" charset="0"/>
              </a:rPr>
              <a:t> </a:t>
            </a:r>
          </a:p>
          <a:p>
            <a:r>
              <a:rPr lang="es-PE" sz="2400">
                <a:solidFill>
                  <a:srgbClr val="D7712B"/>
                </a:solidFill>
                <a:latin typeface="Arial Rounded MT Bold" panose="020F0704030504030204" pitchFamily="34" charset="0"/>
              </a:rPr>
              <a:t>break</a:t>
            </a:r>
          </a:p>
          <a:p>
            <a:r>
              <a:rPr lang="es-PE" sz="2400" err="1">
                <a:solidFill>
                  <a:srgbClr val="D7712B"/>
                </a:solidFill>
                <a:latin typeface="Arial Rounded MT Bold" panose="020F0704030504030204" pitchFamily="34" charset="0"/>
              </a:rPr>
              <a:t>class</a:t>
            </a:r>
            <a:endParaRPr lang="es-PE" sz="2400">
              <a:solidFill>
                <a:srgbClr val="D7712B"/>
              </a:solidFill>
              <a:latin typeface="Arial Rounded MT Bold" panose="020F0704030504030204" pitchFamily="34" charset="0"/>
            </a:endParaRPr>
          </a:p>
          <a:p>
            <a:r>
              <a:rPr lang="es-PE" sz="2400" err="1">
                <a:solidFill>
                  <a:srgbClr val="D7712B"/>
                </a:solidFill>
                <a:latin typeface="Arial Rounded MT Bold" panose="020F0704030504030204" pitchFamily="34" charset="0"/>
              </a:rPr>
              <a:t>if</a:t>
            </a:r>
            <a:endParaRPr lang="es-PE" sz="2400">
              <a:solidFill>
                <a:srgbClr val="D7712B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F8A03BC-E6CC-401A-BC2F-559A4D34336D}"/>
              </a:ext>
            </a:extLst>
          </p:cNvPr>
          <p:cNvSpPr txBox="1"/>
          <p:nvPr/>
        </p:nvSpPr>
        <p:spPr>
          <a:xfrm>
            <a:off x="3617536" y="2751157"/>
            <a:ext cx="146351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400" err="1">
                <a:solidFill>
                  <a:srgbClr val="D7712B"/>
                </a:solidFill>
                <a:latin typeface="Arial Rounded MT Bold" panose="020F0704030504030204" pitchFamily="34" charset="0"/>
              </a:rPr>
              <a:t>def</a:t>
            </a:r>
            <a:endParaRPr lang="es-PE" sz="2400">
              <a:solidFill>
                <a:srgbClr val="D7712B"/>
              </a:solidFill>
              <a:latin typeface="Arial Rounded MT Bold" panose="020F0704030504030204" pitchFamily="34" charset="0"/>
            </a:endParaRPr>
          </a:p>
          <a:p>
            <a:r>
              <a:rPr lang="es-PE" sz="2400">
                <a:solidFill>
                  <a:srgbClr val="D7712B"/>
                </a:solidFill>
                <a:latin typeface="Arial Rounded MT Bold" panose="020F0704030504030204" pitchFamily="34" charset="0"/>
              </a:rPr>
              <a:t>del</a:t>
            </a:r>
          </a:p>
          <a:p>
            <a:r>
              <a:rPr lang="es-PE" sz="2400" err="1">
                <a:solidFill>
                  <a:srgbClr val="D7712B"/>
                </a:solidFill>
                <a:latin typeface="Arial Rounded MT Bold" panose="020F0704030504030204" pitchFamily="34" charset="0"/>
              </a:rPr>
              <a:t>elif</a:t>
            </a:r>
            <a:endParaRPr lang="es-PE" sz="2400">
              <a:solidFill>
                <a:srgbClr val="D7712B"/>
              </a:solidFill>
              <a:latin typeface="Arial Rounded MT Bold" panose="020F0704030504030204" pitchFamily="34" charset="0"/>
            </a:endParaRPr>
          </a:p>
          <a:p>
            <a:r>
              <a:rPr lang="es-PE" sz="2400" err="1">
                <a:solidFill>
                  <a:srgbClr val="D7712B"/>
                </a:solidFill>
                <a:latin typeface="Arial Rounded MT Bold" panose="020F0704030504030204" pitchFamily="34" charset="0"/>
              </a:rPr>
              <a:t>else</a:t>
            </a:r>
            <a:endParaRPr lang="es-PE" sz="2400">
              <a:solidFill>
                <a:srgbClr val="D7712B"/>
              </a:solidFill>
              <a:latin typeface="Arial Rounded MT Bold" panose="020F0704030504030204" pitchFamily="34" charset="0"/>
            </a:endParaRPr>
          </a:p>
          <a:p>
            <a:r>
              <a:rPr lang="es-PE" sz="2400" err="1">
                <a:solidFill>
                  <a:srgbClr val="D7712B"/>
                </a:solidFill>
                <a:latin typeface="Arial Rounded MT Bold" panose="020F0704030504030204" pitchFamily="34" charset="0"/>
              </a:rPr>
              <a:t>except</a:t>
            </a:r>
            <a:endParaRPr lang="es-PE" sz="2400">
              <a:solidFill>
                <a:srgbClr val="D7712B"/>
              </a:solidFill>
              <a:latin typeface="Arial Rounded MT Bold" panose="020F0704030504030204" pitchFamily="34" charset="0"/>
            </a:endParaRPr>
          </a:p>
          <a:p>
            <a:r>
              <a:rPr lang="es-PE" sz="2400" err="1">
                <a:solidFill>
                  <a:srgbClr val="D7712B"/>
                </a:solidFill>
                <a:latin typeface="Arial Rounded MT Bold" panose="020F0704030504030204" pitchFamily="34" charset="0"/>
              </a:rPr>
              <a:t>return</a:t>
            </a:r>
            <a:endParaRPr lang="es-PE" sz="2400">
              <a:solidFill>
                <a:srgbClr val="D7712B"/>
              </a:solidFill>
              <a:latin typeface="Arial Rounded MT Bold" panose="020F0704030504030204" pitchFamily="34" charset="0"/>
            </a:endParaRPr>
          </a:p>
          <a:p>
            <a:r>
              <a:rPr lang="es-PE" sz="2400" err="1">
                <a:solidFill>
                  <a:srgbClr val="D7712B"/>
                </a:solidFill>
                <a:latin typeface="Arial Rounded MT Bold" panose="020F0704030504030204" pitchFamily="34" charset="0"/>
              </a:rPr>
              <a:t>for</a:t>
            </a:r>
            <a:endParaRPr lang="es-PE" sz="2400">
              <a:solidFill>
                <a:srgbClr val="D7712B"/>
              </a:solidFill>
              <a:latin typeface="Arial Rounded MT Bold" panose="020F0704030504030204" pitchFamily="34" charset="0"/>
            </a:endParaRPr>
          </a:p>
          <a:p>
            <a:r>
              <a:rPr lang="es-PE" sz="2400" err="1">
                <a:solidFill>
                  <a:srgbClr val="D7712B"/>
                </a:solidFill>
                <a:latin typeface="Arial Rounded MT Bold" panose="020F0704030504030204" pitchFamily="34" charset="0"/>
              </a:rPr>
              <a:t>from</a:t>
            </a:r>
            <a:endParaRPr lang="es-PE" sz="2400">
              <a:solidFill>
                <a:srgbClr val="D7712B"/>
              </a:solidFill>
              <a:latin typeface="Arial Rounded MT Bold" panose="020F0704030504030204" pitchFamily="34" charset="0"/>
            </a:endParaRPr>
          </a:p>
          <a:p>
            <a:r>
              <a:rPr lang="es-PE" sz="2400">
                <a:solidFill>
                  <a:srgbClr val="D7712B"/>
                </a:solidFill>
                <a:latin typeface="Arial Rounded MT Bold" panose="020F0704030504030204" pitchFamily="34" charset="0"/>
              </a:rPr>
              <a:t>global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A2C9BCA-AF08-4268-9DCD-3FC85BBC1ED7}"/>
              </a:ext>
            </a:extLst>
          </p:cNvPr>
          <p:cNvSpPr txBox="1"/>
          <p:nvPr/>
        </p:nvSpPr>
        <p:spPr>
          <a:xfrm>
            <a:off x="5732740" y="2751157"/>
            <a:ext cx="165055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400">
                <a:solidFill>
                  <a:srgbClr val="D7712B"/>
                </a:solidFill>
                <a:latin typeface="Arial Rounded MT Bold" panose="020F0704030504030204" pitchFamily="34" charset="0"/>
              </a:rPr>
              <a:t>try</a:t>
            </a:r>
          </a:p>
          <a:p>
            <a:r>
              <a:rPr lang="es-PE" sz="2400" err="1">
                <a:solidFill>
                  <a:srgbClr val="D7712B"/>
                </a:solidFill>
                <a:latin typeface="Arial Rounded MT Bold" panose="020F0704030504030204" pitchFamily="34" charset="0"/>
              </a:rPr>
              <a:t>import</a:t>
            </a:r>
            <a:endParaRPr lang="es-PE" sz="2400">
              <a:solidFill>
                <a:srgbClr val="D7712B"/>
              </a:solidFill>
              <a:latin typeface="Arial Rounded MT Bold" panose="020F0704030504030204" pitchFamily="34" charset="0"/>
            </a:endParaRPr>
          </a:p>
          <a:p>
            <a:r>
              <a:rPr lang="es-PE" sz="2400">
                <a:solidFill>
                  <a:srgbClr val="D7712B"/>
                </a:solidFill>
                <a:latin typeface="Arial Rounded MT Bold" panose="020F0704030504030204" pitchFamily="34" charset="0"/>
              </a:rPr>
              <a:t>in</a:t>
            </a:r>
          </a:p>
          <a:p>
            <a:r>
              <a:rPr lang="es-PE" sz="2400" err="1">
                <a:solidFill>
                  <a:srgbClr val="D7712B"/>
                </a:solidFill>
                <a:latin typeface="Arial Rounded MT Bold" panose="020F0704030504030204" pitchFamily="34" charset="0"/>
              </a:rPr>
              <a:t>is</a:t>
            </a:r>
            <a:endParaRPr lang="es-PE" sz="2400">
              <a:solidFill>
                <a:srgbClr val="D7712B"/>
              </a:solidFill>
              <a:latin typeface="Arial Rounded MT Bold" panose="020F0704030504030204" pitchFamily="34" charset="0"/>
            </a:endParaRPr>
          </a:p>
          <a:p>
            <a:r>
              <a:rPr lang="es-PE" sz="2400">
                <a:solidFill>
                  <a:srgbClr val="D7712B"/>
                </a:solidFill>
                <a:latin typeface="Arial Rounded MT Bold" panose="020F0704030504030204" pitchFamily="34" charset="0"/>
              </a:rPr>
              <a:t>lambda</a:t>
            </a:r>
          </a:p>
          <a:p>
            <a:r>
              <a:rPr lang="es-PE" sz="2400" err="1">
                <a:solidFill>
                  <a:srgbClr val="D7712B"/>
                </a:solidFill>
                <a:latin typeface="Arial Rounded MT Bold" panose="020F0704030504030204" pitchFamily="34" charset="0"/>
              </a:rPr>
              <a:t>while</a:t>
            </a:r>
            <a:endParaRPr lang="es-PE" sz="2400">
              <a:solidFill>
                <a:srgbClr val="D7712B"/>
              </a:solidFill>
              <a:latin typeface="Arial Rounded MT Bold" panose="020F0704030504030204" pitchFamily="34" charset="0"/>
            </a:endParaRPr>
          </a:p>
          <a:p>
            <a:r>
              <a:rPr lang="es-PE" sz="2400" err="1">
                <a:solidFill>
                  <a:srgbClr val="D7712B"/>
                </a:solidFill>
                <a:latin typeface="Arial Rounded MT Bold" panose="020F0704030504030204" pitchFamily="34" charset="0"/>
              </a:rPr>
              <a:t>not</a:t>
            </a:r>
            <a:endParaRPr lang="es-PE" sz="2400">
              <a:solidFill>
                <a:srgbClr val="D7712B"/>
              </a:solidFill>
              <a:latin typeface="Arial Rounded MT Bold" panose="020F0704030504030204" pitchFamily="34" charset="0"/>
            </a:endParaRPr>
          </a:p>
          <a:p>
            <a:r>
              <a:rPr lang="es-PE" sz="2400" err="1">
                <a:solidFill>
                  <a:srgbClr val="D7712B"/>
                </a:solidFill>
                <a:latin typeface="Arial Rounded MT Bold" panose="020F0704030504030204" pitchFamily="34" charset="0"/>
              </a:rPr>
              <a:t>or</a:t>
            </a:r>
            <a:endParaRPr lang="es-PE" sz="2400">
              <a:solidFill>
                <a:srgbClr val="D7712B"/>
              </a:solidFill>
              <a:latin typeface="Arial Rounded MT Bold" panose="020F0704030504030204" pitchFamily="34" charset="0"/>
            </a:endParaRPr>
          </a:p>
          <a:p>
            <a:r>
              <a:rPr lang="es-PE" sz="2400" err="1">
                <a:solidFill>
                  <a:srgbClr val="D7712B"/>
                </a:solidFill>
                <a:latin typeface="Arial Rounded MT Bold" panose="020F0704030504030204" pitchFamily="34" charset="0"/>
              </a:rPr>
              <a:t>pass</a:t>
            </a:r>
            <a:endParaRPr lang="es-PE" sz="2400">
              <a:solidFill>
                <a:srgbClr val="D7712B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34AD2A4-FBCD-4B49-A0A2-8D70B48DE3BB}"/>
              </a:ext>
            </a:extLst>
          </p:cNvPr>
          <p:cNvSpPr txBox="1"/>
          <p:nvPr/>
        </p:nvSpPr>
        <p:spPr>
          <a:xfrm>
            <a:off x="8270942" y="2751157"/>
            <a:ext cx="22738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400" err="1">
                <a:solidFill>
                  <a:srgbClr val="D7712B"/>
                </a:solidFill>
                <a:latin typeface="Arial Rounded MT Bold" panose="020F0704030504030204" pitchFamily="34" charset="0"/>
              </a:rPr>
              <a:t>raise</a:t>
            </a:r>
            <a:endParaRPr lang="es-PE" sz="2400">
              <a:solidFill>
                <a:srgbClr val="D7712B"/>
              </a:solidFill>
              <a:latin typeface="Arial Rounded MT Bold" panose="020F0704030504030204" pitchFamily="34" charset="0"/>
            </a:endParaRPr>
          </a:p>
          <a:p>
            <a:r>
              <a:rPr lang="es-PE" sz="2400" err="1">
                <a:solidFill>
                  <a:srgbClr val="D7712B"/>
                </a:solidFill>
                <a:latin typeface="Arial Rounded MT Bold" panose="020F0704030504030204" pitchFamily="34" charset="0"/>
              </a:rPr>
              <a:t>finally</a:t>
            </a:r>
            <a:endParaRPr lang="es-PE" sz="2400">
              <a:solidFill>
                <a:srgbClr val="D7712B"/>
              </a:solidFill>
              <a:latin typeface="Arial Rounded MT Bold" panose="020F0704030504030204" pitchFamily="34" charset="0"/>
            </a:endParaRPr>
          </a:p>
          <a:p>
            <a:r>
              <a:rPr lang="es-PE" sz="2400">
                <a:solidFill>
                  <a:srgbClr val="D7712B"/>
                </a:solidFill>
                <a:latin typeface="Arial Rounded MT Bold" panose="020F0704030504030204" pitchFamily="34" charset="0"/>
              </a:rPr>
              <a:t>continue</a:t>
            </a:r>
          </a:p>
          <a:p>
            <a:r>
              <a:rPr lang="es-PE" sz="2400" err="1">
                <a:solidFill>
                  <a:srgbClr val="D7712B"/>
                </a:solidFill>
                <a:latin typeface="Arial Rounded MT Bold" panose="020F0704030504030204" pitchFamily="34" charset="0"/>
              </a:rPr>
              <a:t>nonlocal</a:t>
            </a:r>
            <a:endParaRPr lang="es-PE" sz="2400">
              <a:solidFill>
                <a:srgbClr val="D7712B"/>
              </a:solidFill>
              <a:latin typeface="Arial Rounded MT Bold" panose="020F0704030504030204" pitchFamily="34" charset="0"/>
            </a:endParaRPr>
          </a:p>
          <a:p>
            <a:r>
              <a:rPr lang="es-PE" sz="2400" err="1">
                <a:solidFill>
                  <a:srgbClr val="D7712B"/>
                </a:solidFill>
                <a:latin typeface="Arial Rounded MT Bold" panose="020F0704030504030204" pitchFamily="34" charset="0"/>
              </a:rPr>
              <a:t>with</a:t>
            </a:r>
            <a:endParaRPr lang="es-PE" sz="2400">
              <a:solidFill>
                <a:srgbClr val="D7712B"/>
              </a:solidFill>
              <a:latin typeface="Arial Rounded MT Bold" panose="020F0704030504030204" pitchFamily="34" charset="0"/>
            </a:endParaRPr>
          </a:p>
          <a:p>
            <a:r>
              <a:rPr lang="es-PE" sz="2400" err="1">
                <a:solidFill>
                  <a:srgbClr val="D7712B"/>
                </a:solidFill>
                <a:latin typeface="Arial Rounded MT Bold" panose="020F0704030504030204" pitchFamily="34" charset="0"/>
              </a:rPr>
              <a:t>yield</a:t>
            </a:r>
            <a:endParaRPr lang="es-PE" sz="2400">
              <a:solidFill>
                <a:srgbClr val="D7712B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757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F83D23-CCC7-43CD-9EDB-B820699B2F80}"/>
              </a:ext>
            </a:extLst>
          </p:cNvPr>
          <p:cNvSpPr/>
          <p:nvPr/>
        </p:nvSpPr>
        <p:spPr>
          <a:xfrm>
            <a:off x="3394176" y="965199"/>
            <a:ext cx="6931937" cy="793102"/>
          </a:xfrm>
          <a:prstGeom prst="rect">
            <a:avLst/>
          </a:prstGeom>
          <a:solidFill>
            <a:srgbClr val="EC65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4000">
                <a:latin typeface="Arial Rounded MT Bold" panose="020F0704030504030204" pitchFamily="34" charset="0"/>
              </a:rPr>
              <a:t>Índice</a:t>
            </a:r>
            <a:endParaRPr lang="es-PE" sz="4000">
              <a:latin typeface="Arial Rounded MT Bold" panose="020F0704030504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4E5B097-E50C-4B5A-B7FB-FE0DA5581995}"/>
              </a:ext>
            </a:extLst>
          </p:cNvPr>
          <p:cNvSpPr txBox="1">
            <a:spLocks/>
          </p:cNvSpPr>
          <p:nvPr/>
        </p:nvSpPr>
        <p:spPr>
          <a:xfrm>
            <a:off x="3394176" y="1950355"/>
            <a:ext cx="6749134" cy="4200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>
                <a:ln w="254">
                  <a:noFill/>
                </a:ln>
                <a:solidFill>
                  <a:srgbClr val="2E4B56"/>
                </a:solidFill>
                <a:latin typeface="Arial Rounded MT Bold" panose="020F0704030504030204" pitchFamily="34" charset="0"/>
              </a:rPr>
              <a:t>Reflexionemos</a:t>
            </a:r>
          </a:p>
          <a:p>
            <a:pPr marL="457200" indent="-457200">
              <a:buFont typeface="+mj-lt"/>
              <a:buAutoNum type="arabicPeriod"/>
            </a:pPr>
            <a:r>
              <a:rPr lang="es-ES">
                <a:ln w="254">
                  <a:noFill/>
                </a:ln>
                <a:solidFill>
                  <a:srgbClr val="2E4B56"/>
                </a:solidFill>
                <a:latin typeface="Arial Rounded MT Bold" panose="020F0704030504030204" pitchFamily="34" charset="0"/>
              </a:rPr>
              <a:t>Programando en Python</a:t>
            </a:r>
          </a:p>
          <a:p>
            <a:pPr marL="457200" indent="-457200">
              <a:buFont typeface="+mj-lt"/>
              <a:buAutoNum type="arabicPeriod"/>
            </a:pPr>
            <a:r>
              <a:rPr lang="es-ES">
                <a:ln w="254">
                  <a:noFill/>
                </a:ln>
                <a:solidFill>
                  <a:srgbClr val="2E4B56"/>
                </a:solidFill>
                <a:latin typeface="Arial Rounded MT Bold" panose="020F0704030504030204" pitchFamily="34" charset="0"/>
              </a:rPr>
              <a:t>Variables y expresiones</a:t>
            </a:r>
          </a:p>
          <a:p>
            <a:pPr marL="457200" indent="-457200">
              <a:buFont typeface="+mj-lt"/>
              <a:buAutoNum type="arabicPeriod"/>
            </a:pPr>
            <a:r>
              <a:rPr lang="es-ES">
                <a:ln w="254">
                  <a:noFill/>
                </a:ln>
                <a:solidFill>
                  <a:srgbClr val="2E4B56"/>
                </a:solidFill>
                <a:latin typeface="Arial Rounded MT Bold" panose="020F0704030504030204" pitchFamily="34" charset="0"/>
              </a:rPr>
              <a:t>Condicionales</a:t>
            </a:r>
          </a:p>
        </p:txBody>
      </p:sp>
      <p:pic>
        <p:nvPicPr>
          <p:cNvPr id="3" name="Imagen 2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3C691975-CCF8-DB08-814F-3CC1A3D9E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99" y="3353310"/>
            <a:ext cx="1246836" cy="2577837"/>
          </a:xfrm>
          <a:prstGeom prst="rect">
            <a:avLst/>
          </a:prstGeom>
        </p:spPr>
      </p:pic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2C67ED98-E62E-2ABC-358F-5D5449599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Fábrica de programadores - Julio del 2025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E67DC1F-B2E3-9FB9-7BA6-534C18320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911F-02F8-4E93-BAC7-3ABD5FD22D86}" type="slidenum">
              <a:rPr lang="es-PE" smtClean="0"/>
              <a:t>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17613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34D69FB-0308-D1F7-B37F-FA9C74595EF6}"/>
              </a:ext>
            </a:extLst>
          </p:cNvPr>
          <p:cNvSpPr/>
          <p:nvPr/>
        </p:nvSpPr>
        <p:spPr>
          <a:xfrm>
            <a:off x="745867" y="853055"/>
            <a:ext cx="10800000" cy="540000"/>
          </a:xfrm>
          <a:prstGeom prst="rect">
            <a:avLst/>
          </a:prstGeom>
          <a:solidFill>
            <a:srgbClr val="EC65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000">
                <a:latin typeface="Arial Rounded MT Bold" panose="020F0704030504030204" pitchFamily="34" charset="0"/>
              </a:rPr>
              <a:t>Imprimir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5074253-7F07-11F2-8940-D67FA0F49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Fábrica de programadores - Julio del 2025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38E83AD-291B-A8F6-62CF-58CEABD4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911F-02F8-4E93-BAC7-3ABD5FD22D86}" type="slidenum">
              <a:rPr lang="es-PE" smtClean="0"/>
              <a:t>20</a:t>
            </a:fld>
            <a:endParaRPr lang="es-PE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50828F9A-F106-F3D4-E9E3-78A0ECECDFA7}"/>
              </a:ext>
            </a:extLst>
          </p:cNvPr>
          <p:cNvSpPr/>
          <p:nvPr/>
        </p:nvSpPr>
        <p:spPr>
          <a:xfrm>
            <a:off x="681674" y="2020003"/>
            <a:ext cx="2515754" cy="678873"/>
          </a:xfrm>
          <a:prstGeom prst="roundRect">
            <a:avLst/>
          </a:prstGeom>
          <a:solidFill>
            <a:srgbClr val="D7712B"/>
          </a:solidFill>
          <a:ln>
            <a:solidFill>
              <a:srgbClr val="D771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err="1"/>
              <a:t>print</a:t>
            </a:r>
            <a:r>
              <a:rPr lang="es-PE"/>
              <a:t>(“Hola mundo”)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A2B5EC1F-65B8-9246-484D-BE872B5CD3FF}"/>
              </a:ext>
            </a:extLst>
          </p:cNvPr>
          <p:cNvSpPr/>
          <p:nvPr/>
        </p:nvSpPr>
        <p:spPr>
          <a:xfrm>
            <a:off x="9982200" y="3803848"/>
            <a:ext cx="2167288" cy="4770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s-ES" sz="2500">
                <a:ln w="0"/>
                <a:solidFill>
                  <a:srgbClr val="D7712B"/>
                </a:solidFill>
              </a:rPr>
              <a:t>Hola mundo</a:t>
            </a:r>
            <a:endParaRPr lang="es-ES" sz="2500">
              <a:ln w="0"/>
              <a:solidFill>
                <a:srgbClr val="956AAD"/>
              </a:solidFill>
            </a:endParaRPr>
          </a:p>
        </p:txBody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F86C89F3-BECD-4957-1BC6-2B1CCD01DA8B}"/>
              </a:ext>
            </a:extLst>
          </p:cNvPr>
          <p:cNvSpPr/>
          <p:nvPr/>
        </p:nvSpPr>
        <p:spPr>
          <a:xfrm>
            <a:off x="3913209" y="1414430"/>
            <a:ext cx="1827091" cy="369332"/>
          </a:xfrm>
          <a:prstGeom prst="rect">
            <a:avLst/>
          </a:prstGeom>
          <a:solidFill>
            <a:srgbClr val="A5A5A5"/>
          </a:solidFill>
        </p:spPr>
        <p:txBody>
          <a:bodyPr wrap="square">
            <a:spAutoFit/>
          </a:bodyPr>
          <a:lstStyle/>
          <a:p>
            <a:r>
              <a:rPr lang="es-PE">
                <a:solidFill>
                  <a:schemeClr val="bg1"/>
                </a:solidFill>
              </a:rPr>
              <a:t>Programa</a:t>
            </a:r>
            <a:endParaRPr lang="en-PE" i="1">
              <a:solidFill>
                <a:schemeClr val="bg1"/>
              </a:solidFill>
            </a:endParaRPr>
          </a:p>
        </p:txBody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23B79092-EE0B-2788-8938-F262B2555205}"/>
              </a:ext>
            </a:extLst>
          </p:cNvPr>
          <p:cNvSpPr/>
          <p:nvPr/>
        </p:nvSpPr>
        <p:spPr>
          <a:xfrm>
            <a:off x="9826559" y="1393055"/>
            <a:ext cx="1289477" cy="369332"/>
          </a:xfrm>
          <a:prstGeom prst="rect">
            <a:avLst/>
          </a:prstGeom>
          <a:solidFill>
            <a:srgbClr val="A5A5A5"/>
          </a:solidFill>
        </p:spPr>
        <p:txBody>
          <a:bodyPr wrap="square">
            <a:spAutoFit/>
          </a:bodyPr>
          <a:lstStyle/>
          <a:p>
            <a:r>
              <a:rPr lang="es-PE">
                <a:solidFill>
                  <a:schemeClr val="bg1"/>
                </a:solidFill>
              </a:rPr>
              <a:t>Salida</a:t>
            </a:r>
            <a:endParaRPr lang="en-PE" i="1">
              <a:solidFill>
                <a:schemeClr val="bg1"/>
              </a:solidFill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D6C5DCFD-56AE-38D1-2885-9B070B025C19}"/>
              </a:ext>
            </a:extLst>
          </p:cNvPr>
          <p:cNvSpPr/>
          <p:nvPr/>
        </p:nvSpPr>
        <p:spPr>
          <a:xfrm>
            <a:off x="3797249" y="1999055"/>
            <a:ext cx="4544991" cy="70788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s-ES" sz="4000" err="1">
                <a:ln w="0"/>
                <a:solidFill>
                  <a:srgbClr val="7030A0"/>
                </a:solidFill>
              </a:rPr>
              <a:t>print</a:t>
            </a:r>
            <a:r>
              <a:rPr lang="es-ES" sz="4000">
                <a:ln w="0"/>
                <a:solidFill>
                  <a:srgbClr val="7030A0"/>
                </a:solidFill>
              </a:rPr>
              <a:t>(</a:t>
            </a:r>
            <a:r>
              <a:rPr lang="es-ES" sz="4000">
                <a:ln w="0"/>
                <a:solidFill>
                  <a:srgbClr val="D7712B"/>
                </a:solidFill>
              </a:rPr>
              <a:t>“Hola mundo”</a:t>
            </a:r>
            <a:r>
              <a:rPr lang="es-ES" sz="4000">
                <a:ln w="0"/>
                <a:solidFill>
                  <a:srgbClr val="7030A0"/>
                </a:solidFill>
              </a:rPr>
              <a:t>)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66803AE3-6DAA-7670-91EB-2FBA1A3AC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500" y="3045007"/>
            <a:ext cx="5727216" cy="1296229"/>
          </a:xfrm>
          <a:prstGeom prst="rect">
            <a:avLst/>
          </a:prstGeom>
        </p:spPr>
      </p:pic>
      <p:sp>
        <p:nvSpPr>
          <p:cNvPr id="28" name="Rectángulo 27">
            <a:extLst>
              <a:ext uri="{FF2B5EF4-FFF2-40B4-BE49-F238E27FC236}">
                <a16:creationId xmlns:a16="http://schemas.microsoft.com/office/drawing/2014/main" id="{C75158A1-F877-A4AD-1CB9-839A244AB45D}"/>
              </a:ext>
            </a:extLst>
          </p:cNvPr>
          <p:cNvSpPr/>
          <p:nvPr/>
        </p:nvSpPr>
        <p:spPr>
          <a:xfrm>
            <a:off x="3197428" y="4333171"/>
            <a:ext cx="7918608" cy="86177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marL="742950" indent="-742950">
              <a:buAutoNum type="arabicPeriod"/>
            </a:pPr>
            <a:r>
              <a:rPr lang="es-ES" sz="2500">
                <a:ln w="0"/>
                <a:solidFill>
                  <a:srgbClr val="0070C0"/>
                </a:solidFill>
              </a:rPr>
              <a:t>Escribimos</a:t>
            </a:r>
            <a:r>
              <a:rPr lang="es-ES" sz="2500">
                <a:ln w="0"/>
                <a:solidFill>
                  <a:srgbClr val="D7712B"/>
                </a:solidFill>
              </a:rPr>
              <a:t> </a:t>
            </a:r>
            <a:r>
              <a:rPr lang="es-ES" sz="2500" err="1">
                <a:ln w="0"/>
                <a:solidFill>
                  <a:srgbClr val="D7712B"/>
                </a:solidFill>
              </a:rPr>
              <a:t>print</a:t>
            </a:r>
            <a:r>
              <a:rPr lang="es-ES" sz="2500">
                <a:ln w="0"/>
                <a:solidFill>
                  <a:srgbClr val="D7712B"/>
                </a:solidFill>
              </a:rPr>
              <a:t>(“Hola mundo”)</a:t>
            </a:r>
          </a:p>
          <a:p>
            <a:pPr marL="742950" indent="-742950">
              <a:buAutoNum type="arabicPeriod"/>
            </a:pPr>
            <a:r>
              <a:rPr lang="es-ES" sz="2500">
                <a:ln w="0"/>
                <a:solidFill>
                  <a:srgbClr val="0070C0"/>
                </a:solidFill>
              </a:rPr>
              <a:t>Le damos clic en el botón </a:t>
            </a:r>
            <a:r>
              <a:rPr lang="es-ES" sz="2500" err="1">
                <a:ln w="0"/>
                <a:solidFill>
                  <a:srgbClr val="0070C0"/>
                </a:solidFill>
              </a:rPr>
              <a:t>play</a:t>
            </a:r>
            <a:r>
              <a:rPr lang="es-ES" sz="2500">
                <a:ln w="0"/>
                <a:solidFill>
                  <a:srgbClr val="0070C0"/>
                </a:solidFill>
              </a:rPr>
              <a:t>      y vemos el resultado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E0DA9EFD-C20E-E4C4-66E6-8C6C9A085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021" y="4864942"/>
            <a:ext cx="298378" cy="298378"/>
          </a:xfrm>
          <a:prstGeom prst="rect">
            <a:avLst/>
          </a:prstGeom>
        </p:spPr>
      </p:pic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86F9FF69-9B52-A5DB-0218-14EAEE7AAB3B}"/>
              </a:ext>
            </a:extLst>
          </p:cNvPr>
          <p:cNvCxnSpPr>
            <a:cxnSpLocks/>
          </p:cNvCxnSpPr>
          <p:nvPr/>
        </p:nvCxnSpPr>
        <p:spPr>
          <a:xfrm>
            <a:off x="6673581" y="4042375"/>
            <a:ext cx="31529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909219C5-2E51-0560-E592-DC292CD6862D}"/>
              </a:ext>
            </a:extLst>
          </p:cNvPr>
          <p:cNvCxnSpPr>
            <a:cxnSpLocks/>
          </p:cNvCxnSpPr>
          <p:nvPr/>
        </p:nvCxnSpPr>
        <p:spPr>
          <a:xfrm>
            <a:off x="1160060" y="2524836"/>
            <a:ext cx="0" cy="636301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A4244894-9707-FE40-945A-16B6C1D3C21E}"/>
              </a:ext>
            </a:extLst>
          </p:cNvPr>
          <p:cNvSpPr txBox="1"/>
          <p:nvPr/>
        </p:nvSpPr>
        <p:spPr>
          <a:xfrm>
            <a:off x="745867" y="3075181"/>
            <a:ext cx="1659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>
                <a:solidFill>
                  <a:srgbClr val="843C0C"/>
                </a:solidFill>
              </a:rPr>
              <a:t>Función </a:t>
            </a:r>
            <a:r>
              <a:rPr lang="es-PE" err="1">
                <a:solidFill>
                  <a:srgbClr val="843C0C"/>
                </a:solidFill>
              </a:rPr>
              <a:t>print</a:t>
            </a:r>
            <a:endParaRPr lang="es-PE">
              <a:solidFill>
                <a:srgbClr val="843C0C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8DF59F2-C6BF-0E21-3117-37D16686913D}"/>
              </a:ext>
            </a:extLst>
          </p:cNvPr>
          <p:cNvSpPr/>
          <p:nvPr/>
        </p:nvSpPr>
        <p:spPr>
          <a:xfrm>
            <a:off x="2047163" y="5707590"/>
            <a:ext cx="9908275" cy="4770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s-ES" sz="2500">
                <a:ln w="0"/>
                <a:solidFill>
                  <a:srgbClr val="956AAD"/>
                </a:solidFill>
              </a:rPr>
              <a:t>Programar con otros textos, ejemplo: su nombre, su colegio, su distrito, etc.</a:t>
            </a:r>
          </a:p>
        </p:txBody>
      </p:sp>
      <p:pic>
        <p:nvPicPr>
          <p:cNvPr id="11" name="Picture 2" descr="Spanish Typing Practice, Practica la escritura de 10 dedos teclado">
            <a:extLst>
              <a:ext uri="{FF2B5EF4-FFF2-40B4-BE49-F238E27FC236}">
                <a16:creationId xmlns:a16="http://schemas.microsoft.com/office/drawing/2014/main" id="{2614BB32-751C-9908-788B-BB619B1E0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67" y="5168981"/>
            <a:ext cx="1187516" cy="115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487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464F5F-A760-DD30-4ED7-9C512137C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C1B4D50-490D-0760-1E28-016456B01F49}"/>
              </a:ext>
            </a:extLst>
          </p:cNvPr>
          <p:cNvSpPr/>
          <p:nvPr/>
        </p:nvSpPr>
        <p:spPr>
          <a:xfrm>
            <a:off x="745867" y="853055"/>
            <a:ext cx="10800000" cy="540000"/>
          </a:xfrm>
          <a:prstGeom prst="rect">
            <a:avLst/>
          </a:prstGeom>
          <a:solidFill>
            <a:srgbClr val="EC65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000">
                <a:latin typeface="Arial Rounded MT Bold" panose="020F0704030504030204" pitchFamily="34" charset="0"/>
              </a:rPr>
              <a:t>Imprimir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CE43BC6-13BD-9823-D9D0-CC16DEA14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Fábrica de programadores - Julio del 2025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E65398-72D2-1CF0-79DF-F1B49FF10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911F-02F8-4E93-BAC7-3ABD5FD22D86}" type="slidenum">
              <a:rPr lang="es-PE" smtClean="0"/>
              <a:t>21</a:t>
            </a:fld>
            <a:endParaRPr lang="es-PE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E3D863C1-969F-96FA-416C-A016238BF304}"/>
              </a:ext>
            </a:extLst>
          </p:cNvPr>
          <p:cNvSpPr/>
          <p:nvPr/>
        </p:nvSpPr>
        <p:spPr>
          <a:xfrm>
            <a:off x="681674" y="2265665"/>
            <a:ext cx="2515754" cy="678873"/>
          </a:xfrm>
          <a:prstGeom prst="roundRect">
            <a:avLst/>
          </a:prstGeom>
          <a:solidFill>
            <a:srgbClr val="D7712B"/>
          </a:solidFill>
          <a:ln>
            <a:solidFill>
              <a:srgbClr val="D771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err="1"/>
              <a:t>print</a:t>
            </a:r>
            <a:r>
              <a:rPr lang="es-PE"/>
              <a:t>(“Hola mundo”)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8C17BF2-1A22-D3C4-0AA6-3158EEE7BA55}"/>
              </a:ext>
            </a:extLst>
          </p:cNvPr>
          <p:cNvSpPr/>
          <p:nvPr/>
        </p:nvSpPr>
        <p:spPr>
          <a:xfrm>
            <a:off x="9045392" y="2612009"/>
            <a:ext cx="2737678" cy="4770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s-ES" sz="2500">
                <a:ln w="0"/>
                <a:solidFill>
                  <a:srgbClr val="D7712B"/>
                </a:solidFill>
              </a:rPr>
              <a:t>Mi edad es 15</a:t>
            </a:r>
            <a:endParaRPr lang="es-ES" sz="2500">
              <a:ln w="0"/>
              <a:solidFill>
                <a:srgbClr val="956AAD"/>
              </a:solidFill>
            </a:endParaRPr>
          </a:p>
        </p:txBody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7A8E6DED-0DC0-0500-1DA4-C2D3F8B0A335}"/>
              </a:ext>
            </a:extLst>
          </p:cNvPr>
          <p:cNvSpPr/>
          <p:nvPr/>
        </p:nvSpPr>
        <p:spPr>
          <a:xfrm>
            <a:off x="3913209" y="1414430"/>
            <a:ext cx="1827091" cy="369332"/>
          </a:xfrm>
          <a:prstGeom prst="rect">
            <a:avLst/>
          </a:prstGeom>
          <a:solidFill>
            <a:srgbClr val="A5A5A5"/>
          </a:solidFill>
        </p:spPr>
        <p:txBody>
          <a:bodyPr wrap="square">
            <a:spAutoFit/>
          </a:bodyPr>
          <a:lstStyle/>
          <a:p>
            <a:r>
              <a:rPr lang="es-PE">
                <a:solidFill>
                  <a:schemeClr val="bg1"/>
                </a:solidFill>
              </a:rPr>
              <a:t>Programa</a:t>
            </a:r>
            <a:endParaRPr lang="en-PE" i="1">
              <a:solidFill>
                <a:schemeClr val="bg1"/>
              </a:solidFill>
            </a:endParaRPr>
          </a:p>
        </p:txBody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0E8CB3E0-56F1-7EE5-7FAC-C65A862A905F}"/>
              </a:ext>
            </a:extLst>
          </p:cNvPr>
          <p:cNvSpPr/>
          <p:nvPr/>
        </p:nvSpPr>
        <p:spPr>
          <a:xfrm>
            <a:off x="9253029" y="1394556"/>
            <a:ext cx="1289477" cy="369332"/>
          </a:xfrm>
          <a:prstGeom prst="rect">
            <a:avLst/>
          </a:prstGeom>
          <a:solidFill>
            <a:srgbClr val="A5A5A5"/>
          </a:solidFill>
        </p:spPr>
        <p:txBody>
          <a:bodyPr wrap="square">
            <a:spAutoFit/>
          </a:bodyPr>
          <a:lstStyle/>
          <a:p>
            <a:r>
              <a:rPr lang="es-PE">
                <a:solidFill>
                  <a:schemeClr val="bg1"/>
                </a:solidFill>
              </a:rPr>
              <a:t>Salida</a:t>
            </a:r>
            <a:endParaRPr lang="en-PE" i="1">
              <a:solidFill>
                <a:schemeClr val="bg1"/>
              </a:solidFill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43CD4682-6339-2872-226D-9F9E02F3DE7A}"/>
              </a:ext>
            </a:extLst>
          </p:cNvPr>
          <p:cNvSpPr/>
          <p:nvPr/>
        </p:nvSpPr>
        <p:spPr>
          <a:xfrm>
            <a:off x="681674" y="4031812"/>
            <a:ext cx="11298761" cy="4770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s-ES" sz="2500">
                <a:ln w="0"/>
                <a:solidFill>
                  <a:srgbClr val="956AAD"/>
                </a:solidFill>
              </a:rPr>
              <a:t>También probar con realizar operaciones.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AEFDE000-B089-FADE-7741-57F4B0348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814" y="2370392"/>
            <a:ext cx="3134085" cy="1076080"/>
          </a:xfrm>
          <a:prstGeom prst="rect">
            <a:avLst/>
          </a:prstGeom>
        </p:spPr>
      </p:pic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4F89147A-89D6-AEA1-CB67-1F318DB6ED44}"/>
              </a:ext>
            </a:extLst>
          </p:cNvPr>
          <p:cNvCxnSpPr>
            <a:cxnSpLocks/>
          </p:cNvCxnSpPr>
          <p:nvPr/>
        </p:nvCxnSpPr>
        <p:spPr>
          <a:xfrm>
            <a:off x="6482513" y="3132229"/>
            <a:ext cx="25628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8CB55DD8-E66E-A213-230B-79234FCE6A13}"/>
              </a:ext>
            </a:extLst>
          </p:cNvPr>
          <p:cNvCxnSpPr>
            <a:cxnSpLocks/>
          </p:cNvCxnSpPr>
          <p:nvPr/>
        </p:nvCxnSpPr>
        <p:spPr>
          <a:xfrm>
            <a:off x="1160060" y="2770498"/>
            <a:ext cx="0" cy="636301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EA81E8CB-0F14-81D4-319B-FB008163503D}"/>
              </a:ext>
            </a:extLst>
          </p:cNvPr>
          <p:cNvSpPr txBox="1"/>
          <p:nvPr/>
        </p:nvSpPr>
        <p:spPr>
          <a:xfrm>
            <a:off x="745867" y="3320843"/>
            <a:ext cx="1659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>
                <a:solidFill>
                  <a:srgbClr val="843C0C"/>
                </a:solidFill>
              </a:rPr>
              <a:t>Función </a:t>
            </a:r>
            <a:r>
              <a:rPr lang="es-PE" err="1">
                <a:solidFill>
                  <a:srgbClr val="843C0C"/>
                </a:solidFill>
              </a:rPr>
              <a:t>print</a:t>
            </a:r>
            <a:endParaRPr lang="es-PE">
              <a:solidFill>
                <a:srgbClr val="843C0C"/>
              </a:solidFill>
            </a:endParaRPr>
          </a:p>
        </p:txBody>
      </p:sp>
      <p:pic>
        <p:nvPicPr>
          <p:cNvPr id="45" name="Imagen 44">
            <a:extLst>
              <a:ext uri="{FF2B5EF4-FFF2-40B4-BE49-F238E27FC236}">
                <a16:creationId xmlns:a16="http://schemas.microsoft.com/office/drawing/2014/main" id="{352678CE-5593-1986-28E8-55BE050A3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5814" y="4621695"/>
            <a:ext cx="2829391" cy="97443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C9202CA6-484A-C9B2-1AAF-6CA1656D5CA2}"/>
              </a:ext>
            </a:extLst>
          </p:cNvPr>
          <p:cNvSpPr/>
          <p:nvPr/>
        </p:nvSpPr>
        <p:spPr>
          <a:xfrm>
            <a:off x="534347" y="1774289"/>
            <a:ext cx="11298761" cy="4770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s-ES" sz="2500">
                <a:ln w="0"/>
                <a:solidFill>
                  <a:srgbClr val="956AAD"/>
                </a:solidFill>
              </a:rPr>
              <a:t>También probar con números, ejemplo: 15 para mencionar su edad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88AE6BC5-ACBC-D556-6288-E21DD1E80495}"/>
              </a:ext>
            </a:extLst>
          </p:cNvPr>
          <p:cNvCxnSpPr>
            <a:cxnSpLocks/>
          </p:cNvCxnSpPr>
          <p:nvPr/>
        </p:nvCxnSpPr>
        <p:spPr>
          <a:xfrm>
            <a:off x="6318740" y="5277202"/>
            <a:ext cx="25628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D81BD349-27AC-F006-7938-737D5BBDA2B5}"/>
              </a:ext>
            </a:extLst>
          </p:cNvPr>
          <p:cNvSpPr/>
          <p:nvPr/>
        </p:nvSpPr>
        <p:spPr>
          <a:xfrm>
            <a:off x="9045392" y="4986606"/>
            <a:ext cx="2737678" cy="4770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s-ES" sz="2500">
                <a:ln w="0"/>
                <a:solidFill>
                  <a:srgbClr val="D7712B"/>
                </a:solidFill>
              </a:rPr>
              <a:t>La suma es 5</a:t>
            </a:r>
            <a:endParaRPr lang="es-ES" sz="2500">
              <a:ln w="0"/>
              <a:solidFill>
                <a:srgbClr val="956AAD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42A514E-9838-83BF-3C35-20C9C4D08914}"/>
              </a:ext>
            </a:extLst>
          </p:cNvPr>
          <p:cNvSpPr/>
          <p:nvPr/>
        </p:nvSpPr>
        <p:spPr>
          <a:xfrm>
            <a:off x="2047164" y="5707590"/>
            <a:ext cx="9698216" cy="4770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s-ES" sz="2500" err="1">
                <a:ln w="0"/>
                <a:solidFill>
                  <a:srgbClr val="956AAD"/>
                </a:solidFill>
              </a:rPr>
              <a:t>Proramar</a:t>
            </a:r>
            <a:r>
              <a:rPr lang="es-ES" sz="2500">
                <a:ln w="0"/>
                <a:solidFill>
                  <a:srgbClr val="956AAD"/>
                </a:solidFill>
              </a:rPr>
              <a:t> con otros ejemplos de números y operaciones</a:t>
            </a:r>
          </a:p>
        </p:txBody>
      </p:sp>
      <p:pic>
        <p:nvPicPr>
          <p:cNvPr id="12" name="Picture 2" descr="Spanish Typing Practice, Practica la escritura de 10 dedos teclado">
            <a:extLst>
              <a:ext uri="{FF2B5EF4-FFF2-40B4-BE49-F238E27FC236}">
                <a16:creationId xmlns:a16="http://schemas.microsoft.com/office/drawing/2014/main" id="{009EE5DB-7701-8934-D07C-F24850975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67" y="5168981"/>
            <a:ext cx="1187516" cy="115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368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521464C-A811-0356-DCE3-872AD6EC4A49}"/>
              </a:ext>
            </a:extLst>
          </p:cNvPr>
          <p:cNvSpPr txBox="1">
            <a:spLocks/>
          </p:cNvSpPr>
          <p:nvPr/>
        </p:nvSpPr>
        <p:spPr>
          <a:xfrm>
            <a:off x="3321170" y="2631448"/>
            <a:ext cx="8246853" cy="28980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8000">
                <a:ln w="254">
                  <a:noFill/>
                </a:ln>
                <a:solidFill>
                  <a:srgbClr val="EC6551"/>
                </a:solidFill>
                <a:latin typeface="Arial Rounded MT Bold" panose="020F0704030504030204" pitchFamily="34" charset="0"/>
              </a:rPr>
              <a:t>3. Variables y expresiones</a:t>
            </a:r>
          </a:p>
          <a:p>
            <a:pPr marL="0" indent="0" algn="ctr">
              <a:buNone/>
            </a:pPr>
            <a:endParaRPr lang="es-ES" sz="8000">
              <a:ln w="254">
                <a:noFill/>
              </a:ln>
              <a:solidFill>
                <a:srgbClr val="EC655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F5C1DED3-6728-342D-B933-8BDD8A1BC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Fábrica de programadores - Julio del 2025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3254ED5-C7FE-7346-7AD8-E43C50D10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911F-02F8-4E93-BAC7-3ABD5FD22D86}" type="slidenum">
              <a:rPr lang="es-PE" smtClean="0"/>
              <a:t>22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04971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34D69FB-0308-D1F7-B37F-FA9C74595EF6}"/>
              </a:ext>
            </a:extLst>
          </p:cNvPr>
          <p:cNvSpPr/>
          <p:nvPr/>
        </p:nvSpPr>
        <p:spPr>
          <a:xfrm>
            <a:off x="745867" y="853055"/>
            <a:ext cx="10800000" cy="540000"/>
          </a:xfrm>
          <a:prstGeom prst="rect">
            <a:avLst/>
          </a:prstGeom>
          <a:solidFill>
            <a:srgbClr val="EC65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000">
                <a:latin typeface="Arial Rounded MT Bold" panose="020F0704030504030204" pitchFamily="34" charset="0"/>
              </a:rPr>
              <a:t>Variables y Expresiones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5074253-7F07-11F2-8940-D67FA0F49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Fábrica de programadores - Julio del 2025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38E83AD-291B-A8F6-62CF-58CEABD4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911F-02F8-4E93-BAC7-3ABD5FD22D86}" type="slidenum">
              <a:rPr lang="es-PE" smtClean="0"/>
              <a:t>23</a:t>
            </a:fld>
            <a:endParaRPr lang="es-PE"/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BA26AD11-F675-8B50-4DAB-4C24A35F74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1054812"/>
              </p:ext>
            </p:extLst>
          </p:nvPr>
        </p:nvGraphicFramePr>
        <p:xfrm>
          <a:off x="1538011" y="1165369"/>
          <a:ext cx="941360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35031174-ED7C-795D-D8FD-13A57BCD4814}"/>
              </a:ext>
            </a:extLst>
          </p:cNvPr>
          <p:cNvSpPr txBox="1"/>
          <p:nvPr/>
        </p:nvSpPr>
        <p:spPr>
          <a:xfrm>
            <a:off x="1939634" y="2169444"/>
            <a:ext cx="928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000" b="1">
                <a:solidFill>
                  <a:schemeClr val="accent1">
                    <a:lumMod val="75000"/>
                  </a:schemeClr>
                </a:solidFill>
              </a:rPr>
              <a:t>Bien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F616AB7-BC45-1A69-E677-98E9D6F4C4C8}"/>
              </a:ext>
            </a:extLst>
          </p:cNvPr>
          <p:cNvSpPr txBox="1"/>
          <p:nvPr/>
        </p:nvSpPr>
        <p:spPr>
          <a:xfrm>
            <a:off x="2258143" y="3830928"/>
            <a:ext cx="928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000" b="1">
                <a:solidFill>
                  <a:srgbClr val="D7712B"/>
                </a:solidFill>
              </a:rPr>
              <a:t> </a:t>
            </a:r>
            <a:r>
              <a:rPr lang="es-PE" sz="2000" b="1">
                <a:solidFill>
                  <a:srgbClr val="FF0000"/>
                </a:solidFill>
              </a:rPr>
              <a:t>Mal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3DCB325-B658-DE97-B5E3-C4A7282D166A}"/>
              </a:ext>
            </a:extLst>
          </p:cNvPr>
          <p:cNvSpPr txBox="1"/>
          <p:nvPr/>
        </p:nvSpPr>
        <p:spPr>
          <a:xfrm>
            <a:off x="1695723" y="5295224"/>
            <a:ext cx="14160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000" b="1">
                <a:solidFill>
                  <a:schemeClr val="accent1">
                    <a:lumMod val="75000"/>
                  </a:schemeClr>
                </a:solidFill>
              </a:rPr>
              <a:t>Bien</a:t>
            </a:r>
          </a:p>
          <a:p>
            <a:r>
              <a:rPr lang="es-PE" sz="2000" b="1">
                <a:solidFill>
                  <a:schemeClr val="accent1">
                    <a:lumMod val="75000"/>
                  </a:schemeClr>
                </a:solidFill>
              </a:rPr>
              <a:t>Diferentes</a:t>
            </a:r>
          </a:p>
        </p:txBody>
      </p:sp>
    </p:spTree>
    <p:extLst>
      <p:ext uri="{BB962C8B-B14F-4D97-AF65-F5344CB8AC3E}">
        <p14:creationId xmlns:p14="http://schemas.microsoft.com/office/powerpoint/2010/main" val="3761956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34D69FB-0308-D1F7-B37F-FA9C74595EF6}"/>
              </a:ext>
            </a:extLst>
          </p:cNvPr>
          <p:cNvSpPr/>
          <p:nvPr/>
        </p:nvSpPr>
        <p:spPr>
          <a:xfrm>
            <a:off x="745867" y="853055"/>
            <a:ext cx="10800000" cy="540000"/>
          </a:xfrm>
          <a:prstGeom prst="rect">
            <a:avLst/>
          </a:prstGeom>
          <a:solidFill>
            <a:srgbClr val="EC65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000">
                <a:latin typeface="Arial Rounded MT Bold" panose="020F0704030504030204" pitchFamily="34" charset="0"/>
              </a:rPr>
              <a:t>Líneas de comandos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5074253-7F07-11F2-8940-D67FA0F49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Fábrica de programadores - Julio del 2025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38E83AD-291B-A8F6-62CF-58CEABD4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911F-02F8-4E93-BAC7-3ABD5FD22D86}" type="slidenum">
              <a:rPr lang="es-PE" smtClean="0"/>
              <a:t>24</a:t>
            </a:fld>
            <a:endParaRPr lang="es-PE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96D8692-8638-40DD-7A70-0EE707EF2006}"/>
              </a:ext>
            </a:extLst>
          </p:cNvPr>
          <p:cNvSpPr/>
          <p:nvPr/>
        </p:nvSpPr>
        <p:spPr>
          <a:xfrm>
            <a:off x="1192552" y="1490008"/>
            <a:ext cx="5399309" cy="193899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s-ES" sz="4000">
                <a:ln w="0"/>
                <a:solidFill>
                  <a:srgbClr val="D7712B"/>
                </a:solidFill>
              </a:rPr>
              <a:t>nota</a:t>
            </a:r>
            <a:r>
              <a:rPr lang="es-ES" sz="4000">
                <a:ln w="0"/>
                <a:solidFill>
                  <a:srgbClr val="956AAD"/>
                </a:solidFill>
              </a:rPr>
              <a:t> </a:t>
            </a:r>
            <a:r>
              <a:rPr lang="es-ES" sz="4000">
                <a:ln w="0"/>
                <a:solidFill>
                  <a:schemeClr val="bg2">
                    <a:lumMod val="50000"/>
                  </a:schemeClr>
                </a:solidFill>
              </a:rPr>
              <a:t>=</a:t>
            </a:r>
            <a:r>
              <a:rPr lang="es-ES" sz="4000">
                <a:ln w="0"/>
                <a:solidFill>
                  <a:srgbClr val="956AAD"/>
                </a:solidFill>
              </a:rPr>
              <a:t> </a:t>
            </a:r>
            <a:r>
              <a:rPr lang="es-ES" sz="4000">
                <a:ln w="0"/>
                <a:solidFill>
                  <a:srgbClr val="00B0F0"/>
                </a:solidFill>
              </a:rPr>
              <a:t>16</a:t>
            </a:r>
            <a:r>
              <a:rPr lang="es-ES" sz="4000">
                <a:ln w="0"/>
                <a:solidFill>
                  <a:srgbClr val="956AAD"/>
                </a:solidFill>
              </a:rPr>
              <a:t> </a:t>
            </a:r>
          </a:p>
          <a:p>
            <a:r>
              <a:rPr lang="es-ES" sz="4000" err="1">
                <a:ln w="0"/>
                <a:solidFill>
                  <a:srgbClr val="7030A0"/>
                </a:solidFill>
              </a:rPr>
              <a:t>print</a:t>
            </a:r>
            <a:r>
              <a:rPr lang="es-ES" sz="4000">
                <a:ln w="0"/>
                <a:solidFill>
                  <a:srgbClr val="7030A0"/>
                </a:solidFill>
              </a:rPr>
              <a:t>(</a:t>
            </a:r>
            <a:r>
              <a:rPr lang="es-ES" sz="4000">
                <a:ln w="0"/>
              </a:rPr>
              <a:t>“Mi nota es ”</a:t>
            </a:r>
            <a:r>
              <a:rPr lang="es-ES" sz="4000">
                <a:ln w="0"/>
                <a:solidFill>
                  <a:srgbClr val="D7712B"/>
                </a:solidFill>
              </a:rPr>
              <a:t>,nota</a:t>
            </a:r>
            <a:r>
              <a:rPr lang="es-ES" sz="4000">
                <a:ln w="0"/>
                <a:solidFill>
                  <a:srgbClr val="7030A0"/>
                </a:solidFill>
              </a:rPr>
              <a:t>)</a:t>
            </a:r>
          </a:p>
          <a:p>
            <a:endParaRPr lang="es-ES" sz="4000">
              <a:ln w="0"/>
              <a:solidFill>
                <a:srgbClr val="956AAD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3265AAD-849A-C4CC-84F8-C5153CC04090}"/>
              </a:ext>
            </a:extLst>
          </p:cNvPr>
          <p:cNvSpPr/>
          <p:nvPr/>
        </p:nvSpPr>
        <p:spPr>
          <a:xfrm>
            <a:off x="1730200" y="3080851"/>
            <a:ext cx="2044354" cy="101566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s-ES" sz="3000">
                <a:ln w="0"/>
                <a:solidFill>
                  <a:srgbClr val="D7712B"/>
                </a:solidFill>
              </a:rPr>
              <a:t>Variable</a:t>
            </a:r>
            <a:endParaRPr lang="es-ES" sz="3000">
              <a:ln w="0"/>
              <a:solidFill>
                <a:srgbClr val="7030A0"/>
              </a:solidFill>
            </a:endParaRPr>
          </a:p>
          <a:p>
            <a:endParaRPr lang="es-ES" sz="3000">
              <a:ln w="0"/>
              <a:solidFill>
                <a:srgbClr val="956AAD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23D9977-ECC7-59FC-118B-3A23114725DF}"/>
              </a:ext>
            </a:extLst>
          </p:cNvPr>
          <p:cNvSpPr/>
          <p:nvPr/>
        </p:nvSpPr>
        <p:spPr>
          <a:xfrm>
            <a:off x="4869714" y="3093685"/>
            <a:ext cx="2044354" cy="101566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s-ES" sz="3000">
                <a:ln w="0"/>
                <a:solidFill>
                  <a:srgbClr val="00B0F0"/>
                </a:solidFill>
              </a:rPr>
              <a:t>Constante</a:t>
            </a:r>
          </a:p>
          <a:p>
            <a:endParaRPr lang="es-ES" sz="3000">
              <a:ln w="0"/>
              <a:solidFill>
                <a:srgbClr val="956AAD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3C7EDD7-4D5A-BAF9-C69F-D4E67E74FE5B}"/>
              </a:ext>
            </a:extLst>
          </p:cNvPr>
          <p:cNvSpPr/>
          <p:nvPr/>
        </p:nvSpPr>
        <p:spPr>
          <a:xfrm>
            <a:off x="8153400" y="3093684"/>
            <a:ext cx="2044354" cy="101566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s-ES" sz="3000">
                <a:ln w="0"/>
                <a:solidFill>
                  <a:srgbClr val="7030A0"/>
                </a:solidFill>
              </a:rPr>
              <a:t>Función</a:t>
            </a:r>
          </a:p>
          <a:p>
            <a:endParaRPr lang="es-ES" sz="3000">
              <a:ln w="0"/>
              <a:solidFill>
                <a:srgbClr val="956AAD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17CD925-17E4-A853-5388-093C0B952B39}"/>
              </a:ext>
            </a:extLst>
          </p:cNvPr>
          <p:cNvSpPr txBox="1"/>
          <p:nvPr/>
        </p:nvSpPr>
        <p:spPr>
          <a:xfrm>
            <a:off x="7069533" y="1634836"/>
            <a:ext cx="416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843C0C"/>
                </a:solidFill>
              </a:rPr>
              <a:t>Asignando a la variable </a:t>
            </a:r>
            <a:r>
              <a:rPr lang="es-ES" b="1">
                <a:ln w="0"/>
                <a:solidFill>
                  <a:srgbClr val="D7712B"/>
                </a:solidFill>
              </a:rPr>
              <a:t>nota</a:t>
            </a:r>
            <a:r>
              <a:rPr lang="es-ES">
                <a:solidFill>
                  <a:srgbClr val="843C0C"/>
                </a:solidFill>
              </a:rPr>
              <a:t> el valor </a:t>
            </a:r>
            <a:r>
              <a:rPr lang="es-ES" b="1">
                <a:solidFill>
                  <a:schemeClr val="accent5"/>
                </a:solidFill>
              </a:rPr>
              <a:t>16</a:t>
            </a:r>
            <a:endParaRPr lang="es-PE" b="1">
              <a:solidFill>
                <a:schemeClr val="accent5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F4968E0-6335-73C4-1E65-DC92E917D621}"/>
              </a:ext>
            </a:extLst>
          </p:cNvPr>
          <p:cNvSpPr txBox="1"/>
          <p:nvPr/>
        </p:nvSpPr>
        <p:spPr>
          <a:xfrm>
            <a:off x="7069534" y="2332491"/>
            <a:ext cx="2532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>
                <a:solidFill>
                  <a:srgbClr val="843C0C"/>
                </a:solidFill>
              </a:rPr>
              <a:t>Función </a:t>
            </a:r>
            <a:r>
              <a:rPr lang="es-PE" err="1">
                <a:solidFill>
                  <a:srgbClr val="843C0C"/>
                </a:solidFill>
              </a:rPr>
              <a:t>print</a:t>
            </a:r>
            <a:endParaRPr lang="es-PE">
              <a:solidFill>
                <a:srgbClr val="843C0C"/>
              </a:solidFill>
            </a:endParaRP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1AD55052-CB5D-093D-95DD-05AB8570D39B}"/>
              </a:ext>
            </a:extLst>
          </p:cNvPr>
          <p:cNvCxnSpPr>
            <a:cxnSpLocks/>
          </p:cNvCxnSpPr>
          <p:nvPr/>
        </p:nvCxnSpPr>
        <p:spPr>
          <a:xfrm>
            <a:off x="3316404" y="1833150"/>
            <a:ext cx="3589584" cy="0"/>
          </a:xfrm>
          <a:prstGeom prst="straightConnector1">
            <a:avLst/>
          </a:prstGeom>
          <a:ln>
            <a:solidFill>
              <a:srgbClr val="D7712B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9A57C5E6-4B46-8E49-8001-026E4DB7B97F}"/>
              </a:ext>
            </a:extLst>
          </p:cNvPr>
          <p:cNvCxnSpPr>
            <a:cxnSpLocks/>
          </p:cNvCxnSpPr>
          <p:nvPr/>
        </p:nvCxnSpPr>
        <p:spPr>
          <a:xfrm>
            <a:off x="6381985" y="2468131"/>
            <a:ext cx="612604" cy="0"/>
          </a:xfrm>
          <a:prstGeom prst="straightConnector1">
            <a:avLst/>
          </a:prstGeom>
          <a:ln>
            <a:solidFill>
              <a:srgbClr val="D7712B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7" name="Imagen 16">
            <a:extLst>
              <a:ext uri="{FF2B5EF4-FFF2-40B4-BE49-F238E27FC236}">
                <a16:creationId xmlns:a16="http://schemas.microsoft.com/office/drawing/2014/main" id="{2609B43A-B5E3-9325-1F79-E4B5C52D5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394" y="4172224"/>
            <a:ext cx="3653738" cy="1458607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95507BD9-3AD6-3649-E4CD-383882CD085C}"/>
              </a:ext>
            </a:extLst>
          </p:cNvPr>
          <p:cNvSpPr/>
          <p:nvPr/>
        </p:nvSpPr>
        <p:spPr>
          <a:xfrm>
            <a:off x="2047164" y="5707590"/>
            <a:ext cx="9698216" cy="4770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s-ES" sz="2500">
                <a:ln w="0"/>
                <a:solidFill>
                  <a:srgbClr val="956AAD"/>
                </a:solidFill>
              </a:rPr>
              <a:t>Programar con otras variables, ejemplo: su edad, su talla, año actual, etc.</a:t>
            </a:r>
          </a:p>
        </p:txBody>
      </p:sp>
      <p:pic>
        <p:nvPicPr>
          <p:cNvPr id="3074" name="Picture 2" descr="Spanish Typing Practice, Practica la escritura de 10 dedos teclado">
            <a:extLst>
              <a:ext uri="{FF2B5EF4-FFF2-40B4-BE49-F238E27FC236}">
                <a16:creationId xmlns:a16="http://schemas.microsoft.com/office/drawing/2014/main" id="{37A33529-8284-0C87-ED58-FE1696DDB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67" y="5168981"/>
            <a:ext cx="1187516" cy="115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173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414839-BCE5-D56B-48CE-3D154FD0B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FBD9044-52E7-2270-C1F3-7AA47CC38A82}"/>
              </a:ext>
            </a:extLst>
          </p:cNvPr>
          <p:cNvSpPr/>
          <p:nvPr/>
        </p:nvSpPr>
        <p:spPr>
          <a:xfrm>
            <a:off x="745867" y="853055"/>
            <a:ext cx="10800000" cy="540000"/>
          </a:xfrm>
          <a:prstGeom prst="rect">
            <a:avLst/>
          </a:prstGeom>
          <a:solidFill>
            <a:srgbClr val="EC65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000">
                <a:latin typeface="Arial Rounded MT Bold" panose="020F0704030504030204" pitchFamily="34" charset="0"/>
              </a:rPr>
              <a:t>Líneas de comandos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9793DBF-2ED5-BAD1-723D-E4C9AA443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Fábrica de programadores - Julio del 2025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4F9A7B5-6FD6-9D93-DA0D-4FF24C26A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911F-02F8-4E93-BAC7-3ABD5FD22D86}" type="slidenum">
              <a:rPr lang="es-PE" smtClean="0"/>
              <a:t>25</a:t>
            </a:fld>
            <a:endParaRPr lang="es-PE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8B76459-80CA-0163-0892-C2C828370C9D}"/>
              </a:ext>
            </a:extLst>
          </p:cNvPr>
          <p:cNvSpPr/>
          <p:nvPr/>
        </p:nvSpPr>
        <p:spPr>
          <a:xfrm>
            <a:off x="2284381" y="1490008"/>
            <a:ext cx="2980346" cy="255454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s-ES" sz="4000">
                <a:ln w="0"/>
                <a:solidFill>
                  <a:srgbClr val="D7712B"/>
                </a:solidFill>
              </a:rPr>
              <a:t>x</a:t>
            </a:r>
            <a:r>
              <a:rPr lang="es-ES" sz="4000">
                <a:ln w="0"/>
                <a:solidFill>
                  <a:srgbClr val="956AAD"/>
                </a:solidFill>
              </a:rPr>
              <a:t> </a:t>
            </a:r>
            <a:r>
              <a:rPr lang="es-ES" sz="4000">
                <a:ln w="0"/>
                <a:solidFill>
                  <a:schemeClr val="bg2">
                    <a:lumMod val="50000"/>
                  </a:schemeClr>
                </a:solidFill>
              </a:rPr>
              <a:t>=</a:t>
            </a:r>
            <a:r>
              <a:rPr lang="es-ES" sz="4000">
                <a:ln w="0"/>
                <a:solidFill>
                  <a:srgbClr val="956AAD"/>
                </a:solidFill>
              </a:rPr>
              <a:t> </a:t>
            </a:r>
            <a:r>
              <a:rPr lang="es-ES" sz="4000">
                <a:ln w="0"/>
                <a:solidFill>
                  <a:srgbClr val="00B0F0"/>
                </a:solidFill>
              </a:rPr>
              <a:t>1</a:t>
            </a:r>
            <a:r>
              <a:rPr lang="es-ES" sz="4000">
                <a:ln w="0"/>
                <a:solidFill>
                  <a:srgbClr val="956AAD"/>
                </a:solidFill>
              </a:rPr>
              <a:t> </a:t>
            </a:r>
          </a:p>
          <a:p>
            <a:r>
              <a:rPr lang="es-ES" sz="4000">
                <a:ln w="0"/>
                <a:solidFill>
                  <a:srgbClr val="D7712B"/>
                </a:solidFill>
              </a:rPr>
              <a:t>x</a:t>
            </a:r>
            <a:r>
              <a:rPr lang="es-ES" sz="4000">
                <a:ln w="0"/>
                <a:solidFill>
                  <a:schemeClr val="bg2">
                    <a:lumMod val="50000"/>
                  </a:schemeClr>
                </a:solidFill>
              </a:rPr>
              <a:t>=</a:t>
            </a:r>
            <a:r>
              <a:rPr lang="es-ES" sz="4000">
                <a:ln w="0"/>
                <a:solidFill>
                  <a:srgbClr val="956AAD"/>
                </a:solidFill>
              </a:rPr>
              <a:t> </a:t>
            </a:r>
            <a:r>
              <a:rPr lang="es-ES" sz="4000">
                <a:ln w="0"/>
                <a:solidFill>
                  <a:srgbClr val="D7712B"/>
                </a:solidFill>
              </a:rPr>
              <a:t>x</a:t>
            </a:r>
            <a:r>
              <a:rPr lang="es-ES" sz="4000">
                <a:ln w="0"/>
                <a:solidFill>
                  <a:srgbClr val="956AAD"/>
                </a:solidFill>
              </a:rPr>
              <a:t> </a:t>
            </a:r>
            <a:r>
              <a:rPr lang="es-ES" sz="4000">
                <a:ln w="0"/>
                <a:solidFill>
                  <a:schemeClr val="bg2">
                    <a:lumMod val="50000"/>
                  </a:schemeClr>
                </a:solidFill>
              </a:rPr>
              <a:t>+</a:t>
            </a:r>
            <a:r>
              <a:rPr lang="es-ES" sz="4000">
                <a:ln w="0"/>
                <a:solidFill>
                  <a:srgbClr val="00B0F0"/>
                </a:solidFill>
              </a:rPr>
              <a:t>1</a:t>
            </a:r>
          </a:p>
          <a:p>
            <a:r>
              <a:rPr lang="es-ES" sz="4000">
                <a:ln w="0"/>
                <a:solidFill>
                  <a:srgbClr val="7030A0"/>
                </a:solidFill>
              </a:rPr>
              <a:t>print(</a:t>
            </a:r>
            <a:r>
              <a:rPr lang="es-ES" sz="4000">
                <a:ln w="0"/>
                <a:solidFill>
                  <a:srgbClr val="D7712B"/>
                </a:solidFill>
              </a:rPr>
              <a:t>x</a:t>
            </a:r>
            <a:r>
              <a:rPr lang="es-ES" sz="4000">
                <a:ln w="0"/>
                <a:solidFill>
                  <a:srgbClr val="7030A0"/>
                </a:solidFill>
              </a:rPr>
              <a:t>)</a:t>
            </a:r>
          </a:p>
          <a:p>
            <a:endParaRPr lang="es-ES" sz="4000">
              <a:ln w="0"/>
              <a:solidFill>
                <a:srgbClr val="956AAD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1EF8802-6232-4EE6-C949-522AF39994F7}"/>
              </a:ext>
            </a:extLst>
          </p:cNvPr>
          <p:cNvSpPr/>
          <p:nvPr/>
        </p:nvSpPr>
        <p:spPr>
          <a:xfrm>
            <a:off x="1636281" y="4252372"/>
            <a:ext cx="2044354" cy="101566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s-ES" sz="3000">
                <a:ln w="0"/>
                <a:solidFill>
                  <a:srgbClr val="D7712B"/>
                </a:solidFill>
              </a:rPr>
              <a:t>Variable</a:t>
            </a:r>
            <a:endParaRPr lang="es-ES" sz="3000">
              <a:ln w="0"/>
              <a:solidFill>
                <a:srgbClr val="7030A0"/>
              </a:solidFill>
            </a:endParaRPr>
          </a:p>
          <a:p>
            <a:endParaRPr lang="es-ES" sz="3000">
              <a:ln w="0"/>
              <a:solidFill>
                <a:srgbClr val="956AAD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64A7D39-5320-BBBA-EBFA-EDFE78A905E6}"/>
              </a:ext>
            </a:extLst>
          </p:cNvPr>
          <p:cNvSpPr/>
          <p:nvPr/>
        </p:nvSpPr>
        <p:spPr>
          <a:xfrm>
            <a:off x="3816063" y="4252372"/>
            <a:ext cx="2044354" cy="101566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s-ES" sz="3000">
                <a:ln w="0"/>
                <a:solidFill>
                  <a:schemeClr val="bg2">
                    <a:lumMod val="50000"/>
                  </a:schemeClr>
                </a:solidFill>
              </a:rPr>
              <a:t>Operador</a:t>
            </a:r>
          </a:p>
          <a:p>
            <a:endParaRPr lang="es-ES" sz="3000">
              <a:ln w="0"/>
              <a:solidFill>
                <a:srgbClr val="956AAD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1A91182-10DB-0BC8-2311-3818CC11FA60}"/>
              </a:ext>
            </a:extLst>
          </p:cNvPr>
          <p:cNvSpPr/>
          <p:nvPr/>
        </p:nvSpPr>
        <p:spPr>
          <a:xfrm>
            <a:off x="5995845" y="4252372"/>
            <a:ext cx="2044354" cy="101566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s-ES" sz="3000">
                <a:ln w="0"/>
                <a:solidFill>
                  <a:srgbClr val="00B0F0"/>
                </a:solidFill>
              </a:rPr>
              <a:t>Constante</a:t>
            </a:r>
          </a:p>
          <a:p>
            <a:endParaRPr lang="es-ES" sz="3000">
              <a:ln w="0"/>
              <a:solidFill>
                <a:srgbClr val="956AAD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E1D4038-A340-4238-EC8F-0CF6C87E39C7}"/>
              </a:ext>
            </a:extLst>
          </p:cNvPr>
          <p:cNvSpPr/>
          <p:nvPr/>
        </p:nvSpPr>
        <p:spPr>
          <a:xfrm>
            <a:off x="8175627" y="4252372"/>
            <a:ext cx="2044354" cy="101566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s-ES" sz="3000">
                <a:ln w="0"/>
                <a:solidFill>
                  <a:srgbClr val="7030A0"/>
                </a:solidFill>
              </a:rPr>
              <a:t>Función</a:t>
            </a:r>
          </a:p>
          <a:p>
            <a:endParaRPr lang="es-ES" sz="3000">
              <a:ln w="0"/>
              <a:solidFill>
                <a:srgbClr val="956AAD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FA0D44F-23EA-BD81-DA4F-81D19AEC154B}"/>
              </a:ext>
            </a:extLst>
          </p:cNvPr>
          <p:cNvSpPr txBox="1"/>
          <p:nvPr/>
        </p:nvSpPr>
        <p:spPr>
          <a:xfrm>
            <a:off x="5134580" y="1634836"/>
            <a:ext cx="5947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>
                <a:solidFill>
                  <a:srgbClr val="843C0C"/>
                </a:solidFill>
              </a:rPr>
              <a:t>Sentencia, estoy asignando a la variable x el valor 1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2FAD3E0-D245-9C9B-24B1-9AC8AD21409A}"/>
              </a:ext>
            </a:extLst>
          </p:cNvPr>
          <p:cNvSpPr txBox="1"/>
          <p:nvPr/>
        </p:nvSpPr>
        <p:spPr>
          <a:xfrm>
            <a:off x="5134580" y="2283466"/>
            <a:ext cx="677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>
                <a:solidFill>
                  <a:srgbClr val="843C0C"/>
                </a:solidFill>
              </a:rPr>
              <a:t>Sentencia con una expresión, estoy incrementando el valor de x en 1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DF91077-F7CD-ABCE-6510-1BC40ECFC7A1}"/>
              </a:ext>
            </a:extLst>
          </p:cNvPr>
          <p:cNvSpPr txBox="1"/>
          <p:nvPr/>
        </p:nvSpPr>
        <p:spPr>
          <a:xfrm>
            <a:off x="5134581" y="2932095"/>
            <a:ext cx="3214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>
                <a:solidFill>
                  <a:srgbClr val="843C0C"/>
                </a:solidFill>
              </a:rPr>
              <a:t>Función </a:t>
            </a:r>
            <a:r>
              <a:rPr lang="es-PE" err="1">
                <a:solidFill>
                  <a:srgbClr val="843C0C"/>
                </a:solidFill>
              </a:rPr>
              <a:t>print</a:t>
            </a:r>
            <a:endParaRPr lang="es-PE">
              <a:solidFill>
                <a:srgbClr val="843C0C"/>
              </a:solidFill>
            </a:endParaRP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B446C3EB-4567-82E1-8B3C-6DA246E0D8B5}"/>
              </a:ext>
            </a:extLst>
          </p:cNvPr>
          <p:cNvCxnSpPr>
            <a:cxnSpLocks/>
          </p:cNvCxnSpPr>
          <p:nvPr/>
        </p:nvCxnSpPr>
        <p:spPr>
          <a:xfrm>
            <a:off x="4225636" y="1819502"/>
            <a:ext cx="612604" cy="0"/>
          </a:xfrm>
          <a:prstGeom prst="straightConnector1">
            <a:avLst/>
          </a:prstGeom>
          <a:ln>
            <a:solidFill>
              <a:srgbClr val="D7712B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50127994-F450-579C-F502-646F49D2EB07}"/>
              </a:ext>
            </a:extLst>
          </p:cNvPr>
          <p:cNvCxnSpPr>
            <a:cxnSpLocks/>
          </p:cNvCxnSpPr>
          <p:nvPr/>
        </p:nvCxnSpPr>
        <p:spPr>
          <a:xfrm>
            <a:off x="4225636" y="2468131"/>
            <a:ext cx="612604" cy="0"/>
          </a:xfrm>
          <a:prstGeom prst="straightConnector1">
            <a:avLst/>
          </a:prstGeom>
          <a:ln>
            <a:solidFill>
              <a:srgbClr val="D7712B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9EA5C282-AE4D-3EE3-8CF9-492AFE18D1C8}"/>
              </a:ext>
            </a:extLst>
          </p:cNvPr>
          <p:cNvCxnSpPr>
            <a:cxnSpLocks/>
          </p:cNvCxnSpPr>
          <p:nvPr/>
        </p:nvCxnSpPr>
        <p:spPr>
          <a:xfrm>
            <a:off x="4225636" y="3116761"/>
            <a:ext cx="612604" cy="0"/>
          </a:xfrm>
          <a:prstGeom prst="straightConnector1">
            <a:avLst/>
          </a:prstGeom>
          <a:ln>
            <a:solidFill>
              <a:srgbClr val="D7712B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7" name="Imagen 16">
            <a:extLst>
              <a:ext uri="{FF2B5EF4-FFF2-40B4-BE49-F238E27FC236}">
                <a16:creationId xmlns:a16="http://schemas.microsoft.com/office/drawing/2014/main" id="{CD3FFEA2-A3AC-1F35-9F51-D30A36B81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554" y="5367337"/>
            <a:ext cx="1323975" cy="1171575"/>
          </a:xfrm>
          <a:prstGeom prst="rect">
            <a:avLst/>
          </a:prstGeom>
        </p:spPr>
      </p:pic>
      <p:pic>
        <p:nvPicPr>
          <p:cNvPr id="18" name="Picture 2" descr="Spanish Typing Practice, Practica la escritura de 10 dedos teclado">
            <a:extLst>
              <a:ext uri="{FF2B5EF4-FFF2-40B4-BE49-F238E27FC236}">
                <a16:creationId xmlns:a16="http://schemas.microsoft.com/office/drawing/2014/main" id="{C394AA8C-ED53-2048-0640-A84709541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67" y="5168981"/>
            <a:ext cx="1187516" cy="115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EC594782-E2BC-4793-CC8F-C72ECDE6CE1E}"/>
              </a:ext>
            </a:extLst>
          </p:cNvPr>
          <p:cNvSpPr/>
          <p:nvPr/>
        </p:nvSpPr>
        <p:spPr>
          <a:xfrm>
            <a:off x="2047164" y="5707590"/>
            <a:ext cx="9698216" cy="4770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s-ES" sz="2500">
                <a:ln w="0"/>
                <a:solidFill>
                  <a:srgbClr val="956AAD"/>
                </a:solidFill>
              </a:rPr>
              <a:t>Programar</a:t>
            </a:r>
          </a:p>
        </p:txBody>
      </p:sp>
    </p:spTree>
    <p:extLst>
      <p:ext uri="{BB962C8B-B14F-4D97-AF65-F5344CB8AC3E}">
        <p14:creationId xmlns:p14="http://schemas.microsoft.com/office/powerpoint/2010/main" val="1747041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2C2168-89CB-2701-D986-CDED39AEB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BEF12BC-B555-102E-66C1-A9243515E847}"/>
              </a:ext>
            </a:extLst>
          </p:cNvPr>
          <p:cNvSpPr/>
          <p:nvPr/>
        </p:nvSpPr>
        <p:spPr>
          <a:xfrm>
            <a:off x="745867" y="853055"/>
            <a:ext cx="10800000" cy="540000"/>
          </a:xfrm>
          <a:prstGeom prst="rect">
            <a:avLst/>
          </a:prstGeom>
          <a:solidFill>
            <a:srgbClr val="EC65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000">
                <a:latin typeface="Arial Rounded MT Bold" panose="020F0704030504030204" pitchFamily="34" charset="0"/>
              </a:rPr>
              <a:t>Secuencia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3A3AD09-20E1-C271-75F0-DCF644D15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Fábrica de programadores - Julio del 2025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8C5A9E-A8E7-6D7D-245B-5EB5089D1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911F-02F8-4E93-BAC7-3ABD5FD22D86}" type="slidenum">
              <a:rPr lang="es-PE" smtClean="0"/>
              <a:t>26</a:t>
            </a:fld>
            <a:endParaRPr lang="es-PE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23D228CD-F4E4-85AE-F2FC-5300C750AB70}"/>
              </a:ext>
            </a:extLst>
          </p:cNvPr>
          <p:cNvSpPr/>
          <p:nvPr/>
        </p:nvSpPr>
        <p:spPr>
          <a:xfrm>
            <a:off x="841595" y="1865737"/>
            <a:ext cx="2092037" cy="678873"/>
          </a:xfrm>
          <a:prstGeom prst="roundRect">
            <a:avLst/>
          </a:prstGeom>
          <a:solidFill>
            <a:srgbClr val="D7712B"/>
          </a:solidFill>
          <a:ln>
            <a:solidFill>
              <a:srgbClr val="D771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/>
              <a:t>edad = 15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676AEC5-7AF9-7ED9-418D-13AF8D0717F5}"/>
              </a:ext>
            </a:extLst>
          </p:cNvPr>
          <p:cNvSpPr/>
          <p:nvPr/>
        </p:nvSpPr>
        <p:spPr>
          <a:xfrm>
            <a:off x="841595" y="3061896"/>
            <a:ext cx="2092037" cy="678873"/>
          </a:xfrm>
          <a:prstGeom prst="roundRect">
            <a:avLst/>
          </a:prstGeom>
          <a:solidFill>
            <a:srgbClr val="D7712B"/>
          </a:solidFill>
          <a:ln>
            <a:solidFill>
              <a:srgbClr val="D771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err="1"/>
              <a:t>print</a:t>
            </a:r>
            <a:r>
              <a:rPr lang="es-PE"/>
              <a:t>(edad)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B6FD470E-55C7-200A-9965-45F0C86B0D4A}"/>
              </a:ext>
            </a:extLst>
          </p:cNvPr>
          <p:cNvSpPr/>
          <p:nvPr/>
        </p:nvSpPr>
        <p:spPr>
          <a:xfrm>
            <a:off x="841595" y="4258055"/>
            <a:ext cx="2092037" cy="678873"/>
          </a:xfrm>
          <a:prstGeom prst="roundRect">
            <a:avLst/>
          </a:prstGeom>
          <a:solidFill>
            <a:srgbClr val="D7712B"/>
          </a:solidFill>
          <a:ln>
            <a:solidFill>
              <a:srgbClr val="D771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/>
              <a:t>edad = edad + 1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2B409BA6-6640-6BD1-3CCB-E8FA008E301C}"/>
              </a:ext>
            </a:extLst>
          </p:cNvPr>
          <p:cNvSpPr/>
          <p:nvPr/>
        </p:nvSpPr>
        <p:spPr>
          <a:xfrm>
            <a:off x="841595" y="5454217"/>
            <a:ext cx="2092037" cy="678873"/>
          </a:xfrm>
          <a:prstGeom prst="roundRect">
            <a:avLst/>
          </a:prstGeom>
          <a:solidFill>
            <a:srgbClr val="D7712B"/>
          </a:solidFill>
          <a:ln>
            <a:solidFill>
              <a:srgbClr val="D771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err="1"/>
              <a:t>print</a:t>
            </a:r>
            <a:r>
              <a:rPr lang="es-PE"/>
              <a:t>(edad)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518998D2-68D0-36AC-EB7E-D44A33B5825E}"/>
              </a:ext>
            </a:extLst>
          </p:cNvPr>
          <p:cNvGrpSpPr/>
          <p:nvPr/>
        </p:nvGrpSpPr>
        <p:grpSpPr>
          <a:xfrm rot="5400000">
            <a:off x="1707613" y="2671439"/>
            <a:ext cx="360000" cy="263627"/>
            <a:chOff x="3704848" y="1892273"/>
            <a:chExt cx="835817" cy="874029"/>
          </a:xfrm>
          <a:solidFill>
            <a:srgbClr val="F3B29A"/>
          </a:solidFill>
        </p:grpSpPr>
        <p:sp>
          <p:nvSpPr>
            <p:cNvPr id="10" name="Flecha: a la derecha 9">
              <a:extLst>
                <a:ext uri="{FF2B5EF4-FFF2-40B4-BE49-F238E27FC236}">
                  <a16:creationId xmlns:a16="http://schemas.microsoft.com/office/drawing/2014/main" id="{1C91F537-DFEE-4566-7FDB-D8EA5D175476}"/>
                </a:ext>
              </a:extLst>
            </p:cNvPr>
            <p:cNvSpPr/>
            <p:nvPr/>
          </p:nvSpPr>
          <p:spPr>
            <a:xfrm rot="28282">
              <a:off x="3704848" y="1892273"/>
              <a:ext cx="835817" cy="874029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2">
                <a:shade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shade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PE"/>
            </a:p>
          </p:txBody>
        </p:sp>
        <p:sp>
          <p:nvSpPr>
            <p:cNvPr id="11" name="Flecha: a la derecha 4">
              <a:extLst>
                <a:ext uri="{FF2B5EF4-FFF2-40B4-BE49-F238E27FC236}">
                  <a16:creationId xmlns:a16="http://schemas.microsoft.com/office/drawing/2014/main" id="{7524FF15-BE9F-6D42-1618-FF3A4B0A1385}"/>
                </a:ext>
              </a:extLst>
            </p:cNvPr>
            <p:cNvSpPr txBox="1"/>
            <p:nvPr/>
          </p:nvSpPr>
          <p:spPr>
            <a:xfrm rot="28282">
              <a:off x="3704852" y="2066048"/>
              <a:ext cx="585072" cy="52441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s-ES" sz="2000" kern="1200"/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5D47CD98-34DE-ECC1-73A8-812B15448738}"/>
              </a:ext>
            </a:extLst>
          </p:cNvPr>
          <p:cNvGrpSpPr/>
          <p:nvPr/>
        </p:nvGrpSpPr>
        <p:grpSpPr>
          <a:xfrm rot="5400000">
            <a:off x="1707613" y="3867598"/>
            <a:ext cx="360000" cy="263627"/>
            <a:chOff x="3704848" y="1892273"/>
            <a:chExt cx="835817" cy="874029"/>
          </a:xfrm>
          <a:solidFill>
            <a:srgbClr val="F3B29A"/>
          </a:solidFill>
        </p:grpSpPr>
        <p:sp>
          <p:nvSpPr>
            <p:cNvPr id="13" name="Flecha: a la derecha 12">
              <a:extLst>
                <a:ext uri="{FF2B5EF4-FFF2-40B4-BE49-F238E27FC236}">
                  <a16:creationId xmlns:a16="http://schemas.microsoft.com/office/drawing/2014/main" id="{8CDA4DCD-BC58-9970-52F2-92ED8FA4013B}"/>
                </a:ext>
              </a:extLst>
            </p:cNvPr>
            <p:cNvSpPr/>
            <p:nvPr/>
          </p:nvSpPr>
          <p:spPr>
            <a:xfrm rot="28282">
              <a:off x="3704848" y="1892273"/>
              <a:ext cx="835817" cy="874029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2">
                <a:shade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shade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PE"/>
            </a:p>
          </p:txBody>
        </p:sp>
        <p:sp>
          <p:nvSpPr>
            <p:cNvPr id="14" name="Flecha: a la derecha 4">
              <a:extLst>
                <a:ext uri="{FF2B5EF4-FFF2-40B4-BE49-F238E27FC236}">
                  <a16:creationId xmlns:a16="http://schemas.microsoft.com/office/drawing/2014/main" id="{6733AF7B-0420-441F-7786-3785482455FA}"/>
                </a:ext>
              </a:extLst>
            </p:cNvPr>
            <p:cNvSpPr txBox="1"/>
            <p:nvPr/>
          </p:nvSpPr>
          <p:spPr>
            <a:xfrm rot="28282">
              <a:off x="3704852" y="2066048"/>
              <a:ext cx="585072" cy="52441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s-ES" sz="2000" kern="1200"/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8892ED0D-B85B-AC0E-3609-B44C6934E55D}"/>
              </a:ext>
            </a:extLst>
          </p:cNvPr>
          <p:cNvGrpSpPr/>
          <p:nvPr/>
        </p:nvGrpSpPr>
        <p:grpSpPr>
          <a:xfrm rot="5400000">
            <a:off x="1707613" y="5063758"/>
            <a:ext cx="360000" cy="263627"/>
            <a:chOff x="3704848" y="1892273"/>
            <a:chExt cx="835817" cy="874029"/>
          </a:xfrm>
          <a:solidFill>
            <a:srgbClr val="F3B29A"/>
          </a:solidFill>
        </p:grpSpPr>
        <p:sp>
          <p:nvSpPr>
            <p:cNvPr id="16" name="Flecha: a la derecha 15">
              <a:extLst>
                <a:ext uri="{FF2B5EF4-FFF2-40B4-BE49-F238E27FC236}">
                  <a16:creationId xmlns:a16="http://schemas.microsoft.com/office/drawing/2014/main" id="{81876DB2-ECC0-ED5C-90AC-C5FEB0CAC6E3}"/>
                </a:ext>
              </a:extLst>
            </p:cNvPr>
            <p:cNvSpPr/>
            <p:nvPr/>
          </p:nvSpPr>
          <p:spPr>
            <a:xfrm rot="28282">
              <a:off x="3704848" y="1892273"/>
              <a:ext cx="835817" cy="874029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2">
                <a:shade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shade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PE"/>
            </a:p>
          </p:txBody>
        </p:sp>
        <p:sp>
          <p:nvSpPr>
            <p:cNvPr id="17" name="Flecha: a la derecha 4">
              <a:extLst>
                <a:ext uri="{FF2B5EF4-FFF2-40B4-BE49-F238E27FC236}">
                  <a16:creationId xmlns:a16="http://schemas.microsoft.com/office/drawing/2014/main" id="{CF1DD878-7CD9-8B6A-8D2A-568B8B541A94}"/>
                </a:ext>
              </a:extLst>
            </p:cNvPr>
            <p:cNvSpPr txBox="1"/>
            <p:nvPr/>
          </p:nvSpPr>
          <p:spPr>
            <a:xfrm rot="28282">
              <a:off x="3704852" y="2066048"/>
              <a:ext cx="585072" cy="52441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s-ES" sz="2000" kern="1200"/>
            </a:p>
          </p:txBody>
        </p:sp>
      </p:grpSp>
      <p:sp>
        <p:nvSpPr>
          <p:cNvPr id="18" name="Rectángulo 17">
            <a:extLst>
              <a:ext uri="{FF2B5EF4-FFF2-40B4-BE49-F238E27FC236}">
                <a16:creationId xmlns:a16="http://schemas.microsoft.com/office/drawing/2014/main" id="{3DB33AE2-0EE3-B365-3A9D-E58780287F1D}"/>
              </a:ext>
            </a:extLst>
          </p:cNvPr>
          <p:cNvSpPr/>
          <p:nvPr/>
        </p:nvSpPr>
        <p:spPr>
          <a:xfrm>
            <a:off x="9059042" y="2002434"/>
            <a:ext cx="1827091" cy="193899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s-ES" sz="4000">
                <a:ln w="0"/>
                <a:solidFill>
                  <a:srgbClr val="D7712B"/>
                </a:solidFill>
              </a:rPr>
              <a:t>15</a:t>
            </a:r>
            <a:endParaRPr lang="es-ES" sz="4000">
              <a:ln w="0"/>
              <a:solidFill>
                <a:srgbClr val="956AAD"/>
              </a:solidFill>
            </a:endParaRPr>
          </a:p>
          <a:p>
            <a:r>
              <a:rPr lang="es-ES" sz="4000">
                <a:ln w="0"/>
                <a:solidFill>
                  <a:srgbClr val="D7712B"/>
                </a:solidFill>
              </a:rPr>
              <a:t>16</a:t>
            </a:r>
            <a:endParaRPr lang="es-ES" sz="4000">
              <a:ln w="0"/>
              <a:solidFill>
                <a:srgbClr val="7030A0"/>
              </a:solidFill>
            </a:endParaRPr>
          </a:p>
          <a:p>
            <a:endParaRPr lang="es-ES" sz="4000">
              <a:ln w="0"/>
              <a:solidFill>
                <a:srgbClr val="956AAD"/>
              </a:solidFill>
            </a:endParaRPr>
          </a:p>
        </p:txBody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650D7ADF-E095-D70A-2888-32861294660B}"/>
              </a:ext>
            </a:extLst>
          </p:cNvPr>
          <p:cNvSpPr/>
          <p:nvPr/>
        </p:nvSpPr>
        <p:spPr>
          <a:xfrm>
            <a:off x="4268055" y="1414430"/>
            <a:ext cx="1827091" cy="369332"/>
          </a:xfrm>
          <a:prstGeom prst="rect">
            <a:avLst/>
          </a:prstGeom>
          <a:solidFill>
            <a:srgbClr val="A5A5A5"/>
          </a:solidFill>
        </p:spPr>
        <p:txBody>
          <a:bodyPr wrap="square">
            <a:spAutoFit/>
          </a:bodyPr>
          <a:lstStyle/>
          <a:p>
            <a:r>
              <a:rPr lang="es-PE">
                <a:solidFill>
                  <a:schemeClr val="bg1"/>
                </a:solidFill>
              </a:rPr>
              <a:t>Programa</a:t>
            </a:r>
            <a:endParaRPr lang="en-PE" i="1">
              <a:solidFill>
                <a:schemeClr val="bg1"/>
              </a:solidFill>
            </a:endParaRPr>
          </a:p>
        </p:txBody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E1B76766-11A8-6E9E-E251-36049E5D67C6}"/>
              </a:ext>
            </a:extLst>
          </p:cNvPr>
          <p:cNvSpPr/>
          <p:nvPr/>
        </p:nvSpPr>
        <p:spPr>
          <a:xfrm>
            <a:off x="9059042" y="1414430"/>
            <a:ext cx="1289477" cy="369332"/>
          </a:xfrm>
          <a:prstGeom prst="rect">
            <a:avLst/>
          </a:prstGeom>
          <a:solidFill>
            <a:srgbClr val="A5A5A5"/>
          </a:solidFill>
        </p:spPr>
        <p:txBody>
          <a:bodyPr wrap="square">
            <a:spAutoFit/>
          </a:bodyPr>
          <a:lstStyle/>
          <a:p>
            <a:r>
              <a:rPr lang="es-PE">
                <a:solidFill>
                  <a:schemeClr val="bg1"/>
                </a:solidFill>
              </a:rPr>
              <a:t>Salida</a:t>
            </a:r>
            <a:endParaRPr lang="en-PE" i="1">
              <a:solidFill>
                <a:schemeClr val="bg1"/>
              </a:solidFill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02406BAB-BCF4-51A5-E9C0-ADFD65DF345A}"/>
              </a:ext>
            </a:extLst>
          </p:cNvPr>
          <p:cNvSpPr/>
          <p:nvPr/>
        </p:nvSpPr>
        <p:spPr>
          <a:xfrm>
            <a:off x="4065609" y="2073720"/>
            <a:ext cx="3549841" cy="317009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s-ES" sz="4000">
                <a:ln w="0"/>
                <a:solidFill>
                  <a:srgbClr val="D7712B"/>
                </a:solidFill>
              </a:rPr>
              <a:t>edad</a:t>
            </a:r>
            <a:r>
              <a:rPr lang="es-ES" sz="4000">
                <a:ln w="0"/>
                <a:solidFill>
                  <a:srgbClr val="956AAD"/>
                </a:solidFill>
              </a:rPr>
              <a:t> </a:t>
            </a:r>
            <a:r>
              <a:rPr lang="es-ES" sz="4000">
                <a:ln w="0"/>
                <a:solidFill>
                  <a:schemeClr val="bg2">
                    <a:lumMod val="50000"/>
                  </a:schemeClr>
                </a:solidFill>
              </a:rPr>
              <a:t>=</a:t>
            </a:r>
            <a:r>
              <a:rPr lang="es-ES" sz="4000">
                <a:ln w="0"/>
                <a:solidFill>
                  <a:srgbClr val="956AAD"/>
                </a:solidFill>
              </a:rPr>
              <a:t> </a:t>
            </a:r>
            <a:r>
              <a:rPr lang="es-ES" sz="4000">
                <a:ln w="0"/>
                <a:solidFill>
                  <a:srgbClr val="00B0F0"/>
                </a:solidFill>
              </a:rPr>
              <a:t>15</a:t>
            </a:r>
          </a:p>
          <a:p>
            <a:r>
              <a:rPr lang="es-ES" sz="4000" err="1">
                <a:ln w="0"/>
                <a:solidFill>
                  <a:srgbClr val="7030A0"/>
                </a:solidFill>
              </a:rPr>
              <a:t>print</a:t>
            </a:r>
            <a:r>
              <a:rPr lang="es-ES" sz="4000">
                <a:ln w="0"/>
                <a:solidFill>
                  <a:srgbClr val="7030A0"/>
                </a:solidFill>
              </a:rPr>
              <a:t>(</a:t>
            </a:r>
            <a:r>
              <a:rPr lang="es-ES" sz="4000">
                <a:ln w="0"/>
                <a:solidFill>
                  <a:srgbClr val="D7712B"/>
                </a:solidFill>
              </a:rPr>
              <a:t>edad</a:t>
            </a:r>
            <a:r>
              <a:rPr lang="es-ES" sz="4000">
                <a:ln w="0"/>
                <a:solidFill>
                  <a:srgbClr val="7030A0"/>
                </a:solidFill>
              </a:rPr>
              <a:t>)</a:t>
            </a:r>
          </a:p>
          <a:p>
            <a:r>
              <a:rPr lang="es-ES" sz="4000">
                <a:ln w="0"/>
                <a:solidFill>
                  <a:srgbClr val="D7712B"/>
                </a:solidFill>
              </a:rPr>
              <a:t>edad </a:t>
            </a:r>
            <a:r>
              <a:rPr lang="es-ES" sz="4000">
                <a:ln w="0"/>
                <a:solidFill>
                  <a:schemeClr val="bg2">
                    <a:lumMod val="50000"/>
                  </a:schemeClr>
                </a:solidFill>
              </a:rPr>
              <a:t>=</a:t>
            </a:r>
            <a:r>
              <a:rPr lang="es-ES" sz="4000">
                <a:ln w="0"/>
                <a:solidFill>
                  <a:srgbClr val="956AAD"/>
                </a:solidFill>
              </a:rPr>
              <a:t> </a:t>
            </a:r>
            <a:r>
              <a:rPr lang="es-ES" sz="4000">
                <a:ln w="0"/>
                <a:solidFill>
                  <a:srgbClr val="D7712B"/>
                </a:solidFill>
              </a:rPr>
              <a:t>edad</a:t>
            </a:r>
            <a:r>
              <a:rPr lang="es-ES" sz="4000">
                <a:ln w="0"/>
                <a:solidFill>
                  <a:srgbClr val="956AAD"/>
                </a:solidFill>
              </a:rPr>
              <a:t> </a:t>
            </a:r>
            <a:r>
              <a:rPr lang="es-ES" sz="4000">
                <a:ln w="0"/>
                <a:solidFill>
                  <a:schemeClr val="bg2">
                    <a:lumMod val="50000"/>
                  </a:schemeClr>
                </a:solidFill>
              </a:rPr>
              <a:t>+ </a:t>
            </a:r>
            <a:r>
              <a:rPr lang="es-ES" sz="4000">
                <a:ln w="0"/>
                <a:solidFill>
                  <a:srgbClr val="00B0F0"/>
                </a:solidFill>
              </a:rPr>
              <a:t>1</a:t>
            </a:r>
          </a:p>
          <a:p>
            <a:r>
              <a:rPr lang="es-ES" sz="4000" err="1">
                <a:ln w="0"/>
                <a:solidFill>
                  <a:srgbClr val="7030A0"/>
                </a:solidFill>
              </a:rPr>
              <a:t>print</a:t>
            </a:r>
            <a:r>
              <a:rPr lang="es-ES" sz="4000">
                <a:ln w="0"/>
                <a:solidFill>
                  <a:srgbClr val="7030A0"/>
                </a:solidFill>
              </a:rPr>
              <a:t>(</a:t>
            </a:r>
            <a:r>
              <a:rPr lang="es-ES" sz="4000">
                <a:ln w="0"/>
                <a:solidFill>
                  <a:srgbClr val="D7712B"/>
                </a:solidFill>
              </a:rPr>
              <a:t>edad</a:t>
            </a:r>
            <a:r>
              <a:rPr lang="es-ES" sz="4000">
                <a:ln w="0"/>
                <a:solidFill>
                  <a:srgbClr val="7030A0"/>
                </a:solidFill>
              </a:rPr>
              <a:t>)</a:t>
            </a:r>
          </a:p>
          <a:p>
            <a:endParaRPr lang="es-ES" sz="4000">
              <a:ln w="0"/>
              <a:solidFill>
                <a:srgbClr val="956AAD"/>
              </a:solidFill>
            </a:endParaRPr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BB0B8540-DDD1-7C6A-4A92-6275C9E81D82}"/>
              </a:ext>
            </a:extLst>
          </p:cNvPr>
          <p:cNvCxnSpPr>
            <a:cxnSpLocks/>
          </p:cNvCxnSpPr>
          <p:nvPr/>
        </p:nvCxnSpPr>
        <p:spPr>
          <a:xfrm flipV="1">
            <a:off x="6919415" y="2400923"/>
            <a:ext cx="1898368" cy="559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88D40E5A-E158-4E17-0082-C642293555BC}"/>
              </a:ext>
            </a:extLst>
          </p:cNvPr>
          <p:cNvCxnSpPr>
            <a:cxnSpLocks/>
          </p:cNvCxnSpPr>
          <p:nvPr/>
        </p:nvCxnSpPr>
        <p:spPr>
          <a:xfrm flipV="1">
            <a:off x="7028597" y="2993174"/>
            <a:ext cx="2070249" cy="1166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BDB52ACE-8995-C393-751A-E0E911378CA3}"/>
              </a:ext>
            </a:extLst>
          </p:cNvPr>
          <p:cNvCxnSpPr>
            <a:cxnSpLocks/>
          </p:cNvCxnSpPr>
          <p:nvPr/>
        </p:nvCxnSpPr>
        <p:spPr>
          <a:xfrm>
            <a:off x="2991359" y="2401367"/>
            <a:ext cx="1131978" cy="132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A55151FF-C0ED-33FF-85A3-A2440925150E}"/>
              </a:ext>
            </a:extLst>
          </p:cNvPr>
          <p:cNvCxnSpPr>
            <a:cxnSpLocks/>
          </p:cNvCxnSpPr>
          <p:nvPr/>
        </p:nvCxnSpPr>
        <p:spPr>
          <a:xfrm flipV="1">
            <a:off x="2933632" y="3113211"/>
            <a:ext cx="1104968" cy="211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442D7B99-3B41-9251-A7C8-8EA79E0B870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2960642" y="3658770"/>
            <a:ext cx="1104967" cy="840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1448C809-32CD-B8A2-4050-02C873491CFC}"/>
              </a:ext>
            </a:extLst>
          </p:cNvPr>
          <p:cNvCxnSpPr>
            <a:cxnSpLocks/>
          </p:cNvCxnSpPr>
          <p:nvPr/>
        </p:nvCxnSpPr>
        <p:spPr>
          <a:xfrm flipV="1">
            <a:off x="2947137" y="4321631"/>
            <a:ext cx="1131978" cy="1414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4" name="Imagen 33">
            <a:extLst>
              <a:ext uri="{FF2B5EF4-FFF2-40B4-BE49-F238E27FC236}">
                <a16:creationId xmlns:a16="http://schemas.microsoft.com/office/drawing/2014/main" id="{D9BE60F4-FD8F-CE1E-F3AF-2179CD8F9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952" y="4216546"/>
            <a:ext cx="2977790" cy="2575386"/>
          </a:xfrm>
          <a:prstGeom prst="rect">
            <a:avLst/>
          </a:prstGeom>
        </p:spPr>
      </p:pic>
      <p:sp>
        <p:nvSpPr>
          <p:cNvPr id="36" name="Rectángulo 35">
            <a:extLst>
              <a:ext uri="{FF2B5EF4-FFF2-40B4-BE49-F238E27FC236}">
                <a16:creationId xmlns:a16="http://schemas.microsoft.com/office/drawing/2014/main" id="{BF38C6CC-FBA9-1BB7-D7EF-E360605C410D}"/>
              </a:ext>
            </a:extLst>
          </p:cNvPr>
          <p:cNvSpPr/>
          <p:nvPr/>
        </p:nvSpPr>
        <p:spPr>
          <a:xfrm>
            <a:off x="4065607" y="4935738"/>
            <a:ext cx="4327765" cy="55399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s-ES" sz="3000">
                <a:ln w="0"/>
                <a:solidFill>
                  <a:schemeClr val="bg2">
                    <a:lumMod val="50000"/>
                  </a:schemeClr>
                </a:solidFill>
              </a:rPr>
              <a:t>Incrementa la edad en 1</a:t>
            </a:r>
            <a:endParaRPr lang="es-ES" sz="3000">
              <a:ln w="0"/>
              <a:solidFill>
                <a:srgbClr val="956AAD"/>
              </a:solidFill>
            </a:endParaRPr>
          </a:p>
        </p:txBody>
      </p:sp>
      <p:pic>
        <p:nvPicPr>
          <p:cNvPr id="24" name="Picture 2" descr="Spanish Typing Practice, Practica la escritura de 10 dedos teclado">
            <a:extLst>
              <a:ext uri="{FF2B5EF4-FFF2-40B4-BE49-F238E27FC236}">
                <a16:creationId xmlns:a16="http://schemas.microsoft.com/office/drawing/2014/main" id="{F7776FBB-EBFD-9D18-52B6-39908BF19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934" y="5579966"/>
            <a:ext cx="1187516" cy="115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90BCDCC2-F3F0-C3B9-B49A-0C11381E072F}"/>
              </a:ext>
            </a:extLst>
          </p:cNvPr>
          <p:cNvSpPr/>
          <p:nvPr/>
        </p:nvSpPr>
        <p:spPr>
          <a:xfrm>
            <a:off x="7669092" y="6073664"/>
            <a:ext cx="1600262" cy="4770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s-ES" sz="2500">
                <a:ln w="0"/>
                <a:solidFill>
                  <a:srgbClr val="956AAD"/>
                </a:solidFill>
              </a:rPr>
              <a:t>Programar</a:t>
            </a:r>
          </a:p>
        </p:txBody>
      </p:sp>
    </p:spTree>
    <p:extLst>
      <p:ext uri="{BB962C8B-B14F-4D97-AF65-F5344CB8AC3E}">
        <p14:creationId xmlns:p14="http://schemas.microsoft.com/office/powerpoint/2010/main" val="41002688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AA50CF-2518-4FD1-B95C-E08615FE3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971DCAA5-6E69-6B78-5EF5-05CD7FBC36CF}"/>
              </a:ext>
            </a:extLst>
          </p:cNvPr>
          <p:cNvSpPr/>
          <p:nvPr/>
        </p:nvSpPr>
        <p:spPr>
          <a:xfrm>
            <a:off x="745867" y="853055"/>
            <a:ext cx="10800000" cy="540000"/>
          </a:xfrm>
          <a:prstGeom prst="rect">
            <a:avLst/>
          </a:prstGeom>
          <a:solidFill>
            <a:srgbClr val="EC65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000">
                <a:latin typeface="Arial Rounded MT Bold" panose="020F0704030504030204" pitchFamily="34" charset="0"/>
              </a:rPr>
              <a:t>Secuencia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5552889-518E-5637-D3A7-EAEECDFB5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Fábrica de programadores - Julio del 2025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7B82B8F-0CA1-CF9B-EE89-F1E49579B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911F-02F8-4E93-BAC7-3ABD5FD22D86}" type="slidenum">
              <a:rPr lang="es-PE" smtClean="0"/>
              <a:t>27</a:t>
            </a:fld>
            <a:endParaRPr lang="es-PE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4EFDBE4A-9B99-0142-E786-A6D12E56E079}"/>
              </a:ext>
            </a:extLst>
          </p:cNvPr>
          <p:cNvSpPr/>
          <p:nvPr/>
        </p:nvSpPr>
        <p:spPr>
          <a:xfrm>
            <a:off x="841595" y="1469948"/>
            <a:ext cx="2092037" cy="678873"/>
          </a:xfrm>
          <a:prstGeom prst="roundRect">
            <a:avLst/>
          </a:prstGeom>
          <a:solidFill>
            <a:srgbClr val="D7712B"/>
          </a:solidFill>
          <a:ln>
            <a:solidFill>
              <a:srgbClr val="D771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/>
              <a:t>x = 2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15984313-DF62-2AB6-1333-39D9E7ED0971}"/>
              </a:ext>
            </a:extLst>
          </p:cNvPr>
          <p:cNvSpPr/>
          <p:nvPr/>
        </p:nvSpPr>
        <p:spPr>
          <a:xfrm>
            <a:off x="841595" y="2666107"/>
            <a:ext cx="2092037" cy="678873"/>
          </a:xfrm>
          <a:prstGeom prst="roundRect">
            <a:avLst/>
          </a:prstGeom>
          <a:solidFill>
            <a:srgbClr val="D7712B"/>
          </a:solidFill>
          <a:ln>
            <a:solidFill>
              <a:srgbClr val="D771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err="1"/>
              <a:t>print</a:t>
            </a:r>
            <a:r>
              <a:rPr lang="es-PE"/>
              <a:t>(x)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B7DCCE63-2D82-CB41-04EA-F8DD04301E59}"/>
              </a:ext>
            </a:extLst>
          </p:cNvPr>
          <p:cNvSpPr/>
          <p:nvPr/>
        </p:nvSpPr>
        <p:spPr>
          <a:xfrm>
            <a:off x="841595" y="3862266"/>
            <a:ext cx="2092037" cy="678873"/>
          </a:xfrm>
          <a:prstGeom prst="roundRect">
            <a:avLst/>
          </a:prstGeom>
          <a:solidFill>
            <a:srgbClr val="D7712B"/>
          </a:solidFill>
          <a:ln>
            <a:solidFill>
              <a:srgbClr val="D771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/>
              <a:t>x = x *3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FD67EBE5-03BA-0B71-FE3E-34D5A44D04D7}"/>
              </a:ext>
            </a:extLst>
          </p:cNvPr>
          <p:cNvSpPr/>
          <p:nvPr/>
        </p:nvSpPr>
        <p:spPr>
          <a:xfrm>
            <a:off x="841595" y="5058428"/>
            <a:ext cx="2092037" cy="678873"/>
          </a:xfrm>
          <a:prstGeom prst="roundRect">
            <a:avLst/>
          </a:prstGeom>
          <a:solidFill>
            <a:srgbClr val="D7712B"/>
          </a:solidFill>
          <a:ln>
            <a:solidFill>
              <a:srgbClr val="D771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/>
              <a:t>print(x)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7AC6DD3E-350F-BA20-40F8-44454569BA84}"/>
              </a:ext>
            </a:extLst>
          </p:cNvPr>
          <p:cNvGrpSpPr/>
          <p:nvPr/>
        </p:nvGrpSpPr>
        <p:grpSpPr>
          <a:xfrm rot="5400000">
            <a:off x="1707613" y="2275650"/>
            <a:ext cx="360000" cy="263627"/>
            <a:chOff x="3704848" y="1892273"/>
            <a:chExt cx="835817" cy="874029"/>
          </a:xfrm>
          <a:solidFill>
            <a:srgbClr val="F3B29A"/>
          </a:solidFill>
        </p:grpSpPr>
        <p:sp>
          <p:nvSpPr>
            <p:cNvPr id="10" name="Flecha: a la derecha 9">
              <a:extLst>
                <a:ext uri="{FF2B5EF4-FFF2-40B4-BE49-F238E27FC236}">
                  <a16:creationId xmlns:a16="http://schemas.microsoft.com/office/drawing/2014/main" id="{59838462-C9AD-F731-ECA7-B2DDBE49996F}"/>
                </a:ext>
              </a:extLst>
            </p:cNvPr>
            <p:cNvSpPr/>
            <p:nvPr/>
          </p:nvSpPr>
          <p:spPr>
            <a:xfrm rot="28282">
              <a:off x="3704848" y="1892273"/>
              <a:ext cx="835817" cy="874029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2">
                <a:shade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shade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PE"/>
            </a:p>
          </p:txBody>
        </p:sp>
        <p:sp>
          <p:nvSpPr>
            <p:cNvPr id="11" name="Flecha: a la derecha 4">
              <a:extLst>
                <a:ext uri="{FF2B5EF4-FFF2-40B4-BE49-F238E27FC236}">
                  <a16:creationId xmlns:a16="http://schemas.microsoft.com/office/drawing/2014/main" id="{D731D6AD-803F-8E59-6402-E02792F8A318}"/>
                </a:ext>
              </a:extLst>
            </p:cNvPr>
            <p:cNvSpPr txBox="1"/>
            <p:nvPr/>
          </p:nvSpPr>
          <p:spPr>
            <a:xfrm rot="28282">
              <a:off x="3704852" y="2066048"/>
              <a:ext cx="585072" cy="52441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s-ES" sz="2000" kern="1200"/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484AB0A6-D8EC-DEDE-B728-CB6D29666AED}"/>
              </a:ext>
            </a:extLst>
          </p:cNvPr>
          <p:cNvGrpSpPr/>
          <p:nvPr/>
        </p:nvGrpSpPr>
        <p:grpSpPr>
          <a:xfrm rot="5400000">
            <a:off x="1707613" y="3471809"/>
            <a:ext cx="360000" cy="263627"/>
            <a:chOff x="3704848" y="1892273"/>
            <a:chExt cx="835817" cy="874029"/>
          </a:xfrm>
          <a:solidFill>
            <a:srgbClr val="F3B29A"/>
          </a:solidFill>
        </p:grpSpPr>
        <p:sp>
          <p:nvSpPr>
            <p:cNvPr id="13" name="Flecha: a la derecha 12">
              <a:extLst>
                <a:ext uri="{FF2B5EF4-FFF2-40B4-BE49-F238E27FC236}">
                  <a16:creationId xmlns:a16="http://schemas.microsoft.com/office/drawing/2014/main" id="{ABC7414A-2FBD-39D2-6245-BC7903C3630C}"/>
                </a:ext>
              </a:extLst>
            </p:cNvPr>
            <p:cNvSpPr/>
            <p:nvPr/>
          </p:nvSpPr>
          <p:spPr>
            <a:xfrm rot="28282">
              <a:off x="3704848" y="1892273"/>
              <a:ext cx="835817" cy="874029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2">
                <a:shade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shade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PE"/>
            </a:p>
          </p:txBody>
        </p:sp>
        <p:sp>
          <p:nvSpPr>
            <p:cNvPr id="14" name="Flecha: a la derecha 4">
              <a:extLst>
                <a:ext uri="{FF2B5EF4-FFF2-40B4-BE49-F238E27FC236}">
                  <a16:creationId xmlns:a16="http://schemas.microsoft.com/office/drawing/2014/main" id="{9E536A9E-F43E-54CA-FED1-80D5129D53D1}"/>
                </a:ext>
              </a:extLst>
            </p:cNvPr>
            <p:cNvSpPr txBox="1"/>
            <p:nvPr/>
          </p:nvSpPr>
          <p:spPr>
            <a:xfrm rot="28282">
              <a:off x="3704852" y="2066048"/>
              <a:ext cx="585072" cy="52441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s-ES" sz="2000" kern="1200"/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713C46F7-F773-0523-981F-42BF64C83A5E}"/>
              </a:ext>
            </a:extLst>
          </p:cNvPr>
          <p:cNvGrpSpPr/>
          <p:nvPr/>
        </p:nvGrpSpPr>
        <p:grpSpPr>
          <a:xfrm rot="5400000">
            <a:off x="1707613" y="4667969"/>
            <a:ext cx="360000" cy="263627"/>
            <a:chOff x="3704848" y="1892273"/>
            <a:chExt cx="835817" cy="874029"/>
          </a:xfrm>
          <a:solidFill>
            <a:srgbClr val="F3B29A"/>
          </a:solidFill>
        </p:grpSpPr>
        <p:sp>
          <p:nvSpPr>
            <p:cNvPr id="16" name="Flecha: a la derecha 15">
              <a:extLst>
                <a:ext uri="{FF2B5EF4-FFF2-40B4-BE49-F238E27FC236}">
                  <a16:creationId xmlns:a16="http://schemas.microsoft.com/office/drawing/2014/main" id="{2A382002-6C7D-CCB2-0ACD-BF9CCD4C7714}"/>
                </a:ext>
              </a:extLst>
            </p:cNvPr>
            <p:cNvSpPr/>
            <p:nvPr/>
          </p:nvSpPr>
          <p:spPr>
            <a:xfrm rot="28282">
              <a:off x="3704848" y="1892273"/>
              <a:ext cx="835817" cy="874029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2">
                <a:shade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shade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PE"/>
            </a:p>
          </p:txBody>
        </p:sp>
        <p:sp>
          <p:nvSpPr>
            <p:cNvPr id="17" name="Flecha: a la derecha 4">
              <a:extLst>
                <a:ext uri="{FF2B5EF4-FFF2-40B4-BE49-F238E27FC236}">
                  <a16:creationId xmlns:a16="http://schemas.microsoft.com/office/drawing/2014/main" id="{5A5E05D9-BC74-3BC2-DF48-89890DFB41DF}"/>
                </a:ext>
              </a:extLst>
            </p:cNvPr>
            <p:cNvSpPr txBox="1"/>
            <p:nvPr/>
          </p:nvSpPr>
          <p:spPr>
            <a:xfrm rot="28282">
              <a:off x="3704852" y="2066048"/>
              <a:ext cx="585072" cy="52441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s-ES" sz="2000" kern="1200"/>
            </a:p>
          </p:txBody>
        </p:sp>
      </p:grp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930E185-503B-7937-E048-560597AA87A1}"/>
              </a:ext>
            </a:extLst>
          </p:cNvPr>
          <p:cNvSpPr/>
          <p:nvPr/>
        </p:nvSpPr>
        <p:spPr>
          <a:xfrm>
            <a:off x="7612373" y="2002434"/>
            <a:ext cx="1827091" cy="193899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s-ES" sz="4000">
                <a:ln w="0"/>
                <a:solidFill>
                  <a:srgbClr val="D7712B"/>
                </a:solidFill>
              </a:rPr>
              <a:t>2</a:t>
            </a:r>
            <a:endParaRPr lang="es-ES" sz="4000">
              <a:ln w="0"/>
              <a:solidFill>
                <a:srgbClr val="956AAD"/>
              </a:solidFill>
            </a:endParaRPr>
          </a:p>
          <a:p>
            <a:r>
              <a:rPr lang="es-ES" sz="4000">
                <a:ln w="0"/>
                <a:solidFill>
                  <a:srgbClr val="D7712B"/>
                </a:solidFill>
              </a:rPr>
              <a:t>6</a:t>
            </a:r>
            <a:endParaRPr lang="es-ES" sz="4000">
              <a:ln w="0"/>
              <a:solidFill>
                <a:srgbClr val="7030A0"/>
              </a:solidFill>
            </a:endParaRPr>
          </a:p>
          <a:p>
            <a:endParaRPr lang="es-ES" sz="4000">
              <a:ln w="0"/>
              <a:solidFill>
                <a:srgbClr val="956AAD"/>
              </a:solidFill>
            </a:endParaRPr>
          </a:p>
        </p:txBody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E561CFE3-AFAE-9D45-FB3D-D1F7EED3D40C}"/>
              </a:ext>
            </a:extLst>
          </p:cNvPr>
          <p:cNvSpPr/>
          <p:nvPr/>
        </p:nvSpPr>
        <p:spPr>
          <a:xfrm>
            <a:off x="3913209" y="1414430"/>
            <a:ext cx="1827091" cy="369332"/>
          </a:xfrm>
          <a:prstGeom prst="rect">
            <a:avLst/>
          </a:prstGeom>
          <a:solidFill>
            <a:srgbClr val="A5A5A5"/>
          </a:solidFill>
        </p:spPr>
        <p:txBody>
          <a:bodyPr wrap="square">
            <a:spAutoFit/>
          </a:bodyPr>
          <a:lstStyle/>
          <a:p>
            <a:r>
              <a:rPr lang="es-PE">
                <a:solidFill>
                  <a:schemeClr val="bg1"/>
                </a:solidFill>
              </a:rPr>
              <a:t>Programa</a:t>
            </a:r>
            <a:endParaRPr lang="en-PE" i="1">
              <a:solidFill>
                <a:schemeClr val="bg1"/>
              </a:solidFill>
            </a:endParaRPr>
          </a:p>
        </p:txBody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EB3754CD-5EE9-B393-A640-BD7876B8C42D}"/>
              </a:ext>
            </a:extLst>
          </p:cNvPr>
          <p:cNvSpPr/>
          <p:nvPr/>
        </p:nvSpPr>
        <p:spPr>
          <a:xfrm>
            <a:off x="7612373" y="1414430"/>
            <a:ext cx="1289477" cy="369332"/>
          </a:xfrm>
          <a:prstGeom prst="rect">
            <a:avLst/>
          </a:prstGeom>
          <a:solidFill>
            <a:srgbClr val="A5A5A5"/>
          </a:solidFill>
        </p:spPr>
        <p:txBody>
          <a:bodyPr wrap="square">
            <a:spAutoFit/>
          </a:bodyPr>
          <a:lstStyle/>
          <a:p>
            <a:r>
              <a:rPr lang="es-PE">
                <a:solidFill>
                  <a:schemeClr val="bg1"/>
                </a:solidFill>
              </a:rPr>
              <a:t>Salida</a:t>
            </a:r>
            <a:endParaRPr lang="en-PE" i="1">
              <a:solidFill>
                <a:schemeClr val="bg1"/>
              </a:solidFill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4CD251D5-19DB-084B-8847-258F216524CD}"/>
              </a:ext>
            </a:extLst>
          </p:cNvPr>
          <p:cNvSpPr/>
          <p:nvPr/>
        </p:nvSpPr>
        <p:spPr>
          <a:xfrm>
            <a:off x="4065610" y="2073720"/>
            <a:ext cx="2092037" cy="317009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s-ES" sz="4000">
                <a:ln w="0"/>
                <a:solidFill>
                  <a:srgbClr val="D7712B"/>
                </a:solidFill>
              </a:rPr>
              <a:t>x</a:t>
            </a:r>
            <a:r>
              <a:rPr lang="es-ES" sz="4000">
                <a:ln w="0"/>
                <a:solidFill>
                  <a:srgbClr val="956AAD"/>
                </a:solidFill>
              </a:rPr>
              <a:t> </a:t>
            </a:r>
            <a:r>
              <a:rPr lang="es-ES" sz="4000">
                <a:ln w="0"/>
                <a:solidFill>
                  <a:schemeClr val="bg2">
                    <a:lumMod val="50000"/>
                  </a:schemeClr>
                </a:solidFill>
              </a:rPr>
              <a:t>=</a:t>
            </a:r>
            <a:r>
              <a:rPr lang="es-ES" sz="4000">
                <a:ln w="0"/>
                <a:solidFill>
                  <a:srgbClr val="956AAD"/>
                </a:solidFill>
              </a:rPr>
              <a:t> </a:t>
            </a:r>
            <a:r>
              <a:rPr lang="es-ES" sz="4000">
                <a:ln w="0"/>
                <a:solidFill>
                  <a:srgbClr val="00B0F0"/>
                </a:solidFill>
              </a:rPr>
              <a:t>2</a:t>
            </a:r>
          </a:p>
          <a:p>
            <a:r>
              <a:rPr lang="es-ES" sz="4000">
                <a:ln w="0"/>
                <a:solidFill>
                  <a:srgbClr val="7030A0"/>
                </a:solidFill>
              </a:rPr>
              <a:t>print(</a:t>
            </a:r>
            <a:r>
              <a:rPr lang="es-ES" sz="4000">
                <a:ln w="0"/>
                <a:solidFill>
                  <a:srgbClr val="D7712B"/>
                </a:solidFill>
              </a:rPr>
              <a:t>x</a:t>
            </a:r>
            <a:r>
              <a:rPr lang="es-ES" sz="4000">
                <a:ln w="0"/>
                <a:solidFill>
                  <a:srgbClr val="7030A0"/>
                </a:solidFill>
              </a:rPr>
              <a:t>)</a:t>
            </a:r>
          </a:p>
          <a:p>
            <a:r>
              <a:rPr lang="es-ES" sz="4000">
                <a:ln w="0"/>
                <a:solidFill>
                  <a:srgbClr val="D7712B"/>
                </a:solidFill>
              </a:rPr>
              <a:t>x </a:t>
            </a:r>
            <a:r>
              <a:rPr lang="es-ES" sz="4000">
                <a:ln w="0"/>
                <a:solidFill>
                  <a:schemeClr val="bg2">
                    <a:lumMod val="50000"/>
                  </a:schemeClr>
                </a:solidFill>
              </a:rPr>
              <a:t>=</a:t>
            </a:r>
            <a:r>
              <a:rPr lang="es-ES" sz="4000">
                <a:ln w="0"/>
                <a:solidFill>
                  <a:srgbClr val="956AAD"/>
                </a:solidFill>
              </a:rPr>
              <a:t> </a:t>
            </a:r>
            <a:r>
              <a:rPr lang="es-ES" sz="4000">
                <a:ln w="0"/>
                <a:solidFill>
                  <a:srgbClr val="D7712B"/>
                </a:solidFill>
              </a:rPr>
              <a:t>x</a:t>
            </a:r>
            <a:r>
              <a:rPr lang="es-ES" sz="4000">
                <a:ln w="0"/>
                <a:solidFill>
                  <a:schemeClr val="bg2">
                    <a:lumMod val="50000"/>
                  </a:schemeClr>
                </a:solidFill>
              </a:rPr>
              <a:t>*</a:t>
            </a:r>
            <a:r>
              <a:rPr lang="es-ES" sz="4000">
                <a:ln w="0"/>
                <a:solidFill>
                  <a:srgbClr val="00B0F0"/>
                </a:solidFill>
              </a:rPr>
              <a:t>3</a:t>
            </a:r>
          </a:p>
          <a:p>
            <a:r>
              <a:rPr lang="es-ES" sz="4000">
                <a:ln w="0"/>
                <a:solidFill>
                  <a:srgbClr val="7030A0"/>
                </a:solidFill>
              </a:rPr>
              <a:t>print(</a:t>
            </a:r>
            <a:r>
              <a:rPr lang="es-ES" sz="4000">
                <a:ln w="0"/>
                <a:solidFill>
                  <a:srgbClr val="D7712B"/>
                </a:solidFill>
              </a:rPr>
              <a:t>x</a:t>
            </a:r>
            <a:r>
              <a:rPr lang="es-ES" sz="4000">
                <a:ln w="0"/>
                <a:solidFill>
                  <a:srgbClr val="7030A0"/>
                </a:solidFill>
              </a:rPr>
              <a:t>)</a:t>
            </a:r>
          </a:p>
          <a:p>
            <a:endParaRPr lang="es-ES" sz="4000">
              <a:ln w="0"/>
              <a:solidFill>
                <a:srgbClr val="956AAD"/>
              </a:solidFill>
            </a:endParaRPr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D2841717-6B9C-7B09-848F-AA1C0D102FCB}"/>
              </a:ext>
            </a:extLst>
          </p:cNvPr>
          <p:cNvCxnSpPr/>
          <p:nvPr/>
        </p:nvCxnSpPr>
        <p:spPr>
          <a:xfrm flipV="1">
            <a:off x="5892701" y="2441563"/>
            <a:ext cx="1448655" cy="530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3063DD8C-898E-992A-1DEE-A6DFEBB52ACF}"/>
              </a:ext>
            </a:extLst>
          </p:cNvPr>
          <p:cNvCxnSpPr>
            <a:cxnSpLocks/>
          </p:cNvCxnSpPr>
          <p:nvPr/>
        </p:nvCxnSpPr>
        <p:spPr>
          <a:xfrm flipV="1">
            <a:off x="5892700" y="3198593"/>
            <a:ext cx="1666816" cy="1100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9" name="Imagen 28">
            <a:extLst>
              <a:ext uri="{FF2B5EF4-FFF2-40B4-BE49-F238E27FC236}">
                <a16:creationId xmlns:a16="http://schemas.microsoft.com/office/drawing/2014/main" id="{359FC197-854B-F04A-F4DB-F73753F59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374" y="3465052"/>
            <a:ext cx="1666816" cy="2005829"/>
          </a:xfrm>
          <a:prstGeom prst="rect">
            <a:avLst/>
          </a:prstGeom>
        </p:spPr>
      </p:pic>
      <p:pic>
        <p:nvPicPr>
          <p:cNvPr id="24" name="Picture 2" descr="Spanish Typing Practice, Practica la escritura de 10 dedos teclado">
            <a:extLst>
              <a:ext uri="{FF2B5EF4-FFF2-40B4-BE49-F238E27FC236}">
                <a16:creationId xmlns:a16="http://schemas.microsoft.com/office/drawing/2014/main" id="{2943A176-C6B5-A545-7FBC-B04DC3691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67" y="5591556"/>
            <a:ext cx="1187516" cy="115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AC320E81-F05C-8B22-FF2F-C1087A7A84D8}"/>
              </a:ext>
            </a:extLst>
          </p:cNvPr>
          <p:cNvSpPr/>
          <p:nvPr/>
        </p:nvSpPr>
        <p:spPr>
          <a:xfrm>
            <a:off x="2047164" y="6130165"/>
            <a:ext cx="9698216" cy="4770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s-ES" sz="2500">
                <a:ln w="0"/>
                <a:solidFill>
                  <a:srgbClr val="956AAD"/>
                </a:solidFill>
              </a:rPr>
              <a:t>Programar con otras operaciones, ejemplo: resta, división , etc.</a:t>
            </a:r>
          </a:p>
        </p:txBody>
      </p:sp>
      <p:pic>
        <p:nvPicPr>
          <p:cNvPr id="26" name="Picture 2" descr="Spanish Typing Practice, Practica la escritura de 10 dedos teclado">
            <a:extLst>
              <a:ext uri="{FF2B5EF4-FFF2-40B4-BE49-F238E27FC236}">
                <a16:creationId xmlns:a16="http://schemas.microsoft.com/office/drawing/2014/main" id="{121191B2-50AC-BE79-899F-08005F9D8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858" y="3972501"/>
            <a:ext cx="1187516" cy="115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80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34D69FB-0308-D1F7-B37F-FA9C74595EF6}"/>
              </a:ext>
            </a:extLst>
          </p:cNvPr>
          <p:cNvSpPr/>
          <p:nvPr/>
        </p:nvSpPr>
        <p:spPr>
          <a:xfrm>
            <a:off x="745867" y="853055"/>
            <a:ext cx="10800000" cy="540000"/>
          </a:xfrm>
          <a:prstGeom prst="rect">
            <a:avLst/>
          </a:prstGeom>
          <a:solidFill>
            <a:srgbClr val="EC65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000">
                <a:latin typeface="Arial Rounded MT Bold" panose="020F0704030504030204" pitchFamily="34" charset="0"/>
              </a:rPr>
              <a:t>Sistema nemotécnico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5074253-7F07-11F2-8940-D67FA0F49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Fábrica de programadores - Julio del 2025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38E83AD-291B-A8F6-62CF-58CEABD4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911F-02F8-4E93-BAC7-3ABD5FD22D86}" type="slidenum">
              <a:rPr lang="es-PE" smtClean="0"/>
              <a:t>28</a:t>
            </a:fld>
            <a:endParaRPr lang="es-PE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16CBDC5-B977-45A5-33D2-951F8BA290BE}"/>
              </a:ext>
            </a:extLst>
          </p:cNvPr>
          <p:cNvGrpSpPr/>
          <p:nvPr/>
        </p:nvGrpSpPr>
        <p:grpSpPr>
          <a:xfrm>
            <a:off x="1187706" y="2025283"/>
            <a:ext cx="3240000" cy="2340000"/>
            <a:chOff x="0" y="2633211"/>
            <a:chExt cx="3384437" cy="2393270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EB552110-ABA6-D784-9FEC-B231F665D839}"/>
                </a:ext>
              </a:extLst>
            </p:cNvPr>
            <p:cNvSpPr/>
            <p:nvPr/>
          </p:nvSpPr>
          <p:spPr>
            <a:xfrm>
              <a:off x="0" y="2633211"/>
              <a:ext cx="3384437" cy="239327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455363"/>
                <a:satOff val="-83928"/>
                <a:lumOff val="8628"/>
                <a:alphaOff val="0"/>
              </a:schemeClr>
            </a:fillRef>
            <a:effectRef idx="0">
              <a:schemeClr val="accent2">
                <a:hueOff val="-1455363"/>
                <a:satOff val="-83928"/>
                <a:lumOff val="8628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PE"/>
            </a:p>
          </p:txBody>
        </p:sp>
        <p:sp>
          <p:nvSpPr>
            <p:cNvPr id="10" name="Rectángulo: esquinas redondeadas 4">
              <a:extLst>
                <a:ext uri="{FF2B5EF4-FFF2-40B4-BE49-F238E27FC236}">
                  <a16:creationId xmlns:a16="http://schemas.microsoft.com/office/drawing/2014/main" id="{54344582-83C8-B1E9-EFD8-F8135EA58F66}"/>
                </a:ext>
              </a:extLst>
            </p:cNvPr>
            <p:cNvSpPr txBox="1"/>
            <p:nvPr/>
          </p:nvSpPr>
          <p:spPr>
            <a:xfrm>
              <a:off x="116830" y="2750041"/>
              <a:ext cx="3150777" cy="21596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60960" rIns="121920" bIns="6096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000" kern="1200"/>
                <a:t>horas = 40</a:t>
              </a:r>
            </a:p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000"/>
                <a:t>precio = 10</a:t>
              </a:r>
            </a:p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000" kern="1200"/>
                <a:t>pa</a:t>
              </a:r>
              <a:r>
                <a:rPr lang="es-ES" sz="2000"/>
                <a:t>go = horas x precio</a:t>
              </a:r>
            </a:p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000" kern="1200"/>
                <a:t>print(pago)</a:t>
              </a: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6E7880DF-CC15-F96A-598A-50EEAECE43B4}"/>
              </a:ext>
            </a:extLst>
          </p:cNvPr>
          <p:cNvGrpSpPr/>
          <p:nvPr/>
        </p:nvGrpSpPr>
        <p:grpSpPr>
          <a:xfrm>
            <a:off x="7400115" y="2088513"/>
            <a:ext cx="3240000" cy="2340000"/>
            <a:chOff x="4761419" y="1087312"/>
            <a:chExt cx="5284671" cy="2557593"/>
          </a:xfrm>
        </p:grpSpPr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22128106-4818-5C20-708E-F38D7AB3DA75}"/>
                </a:ext>
              </a:extLst>
            </p:cNvPr>
            <p:cNvSpPr/>
            <p:nvPr/>
          </p:nvSpPr>
          <p:spPr>
            <a:xfrm>
              <a:off x="4761419" y="1087312"/>
              <a:ext cx="5284671" cy="255759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80000"/>
                <a:hueOff val="-481415"/>
                <a:satOff val="10166"/>
                <a:lumOff val="27081"/>
                <a:alphaOff val="0"/>
              </a:schemeClr>
            </a:fillRef>
            <a:effectRef idx="0">
              <a:schemeClr val="accent2">
                <a:shade val="80000"/>
                <a:hueOff val="-481415"/>
                <a:satOff val="10166"/>
                <a:lumOff val="27081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PE"/>
            </a:p>
          </p:txBody>
        </p:sp>
        <p:sp>
          <p:nvSpPr>
            <p:cNvPr id="13" name="Rectángulo: esquinas redondeadas 4">
              <a:extLst>
                <a:ext uri="{FF2B5EF4-FFF2-40B4-BE49-F238E27FC236}">
                  <a16:creationId xmlns:a16="http://schemas.microsoft.com/office/drawing/2014/main" id="{CB8852D6-80A1-05BE-D0EC-534819E79264}"/>
                </a:ext>
              </a:extLst>
            </p:cNvPr>
            <p:cNvSpPr txBox="1"/>
            <p:nvPr/>
          </p:nvSpPr>
          <p:spPr>
            <a:xfrm>
              <a:off x="4836328" y="1162221"/>
              <a:ext cx="5134853" cy="24077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5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 = 40</a:t>
              </a:r>
            </a:p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5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 = 10</a:t>
              </a:r>
            </a:p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500" kern="12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 = 40 x 10</a:t>
              </a:r>
            </a:p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5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print(c)</a:t>
              </a:r>
              <a:endParaRPr lang="es-ES" sz="25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5" name="Rectángulo 8">
            <a:extLst>
              <a:ext uri="{FF2B5EF4-FFF2-40B4-BE49-F238E27FC236}">
                <a16:creationId xmlns:a16="http://schemas.microsoft.com/office/drawing/2014/main" id="{7A543DC4-9058-7349-5930-6E12FBE5AF02}"/>
              </a:ext>
            </a:extLst>
          </p:cNvPr>
          <p:cNvSpPr/>
          <p:nvPr/>
        </p:nvSpPr>
        <p:spPr>
          <a:xfrm>
            <a:off x="3094062" y="4754639"/>
            <a:ext cx="4351979" cy="369332"/>
          </a:xfrm>
          <a:prstGeom prst="rect">
            <a:avLst/>
          </a:prstGeom>
          <a:solidFill>
            <a:srgbClr val="A5A5A5"/>
          </a:solidFill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s-ES_tradnl">
                <a:solidFill>
                  <a:schemeClr val="bg1"/>
                </a:solidFill>
              </a:rPr>
              <a:t>¿Qué se obtiene de la siguiente expresión? </a:t>
            </a:r>
            <a:endParaRPr lang="es-E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401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34D69FB-0308-D1F7-B37F-FA9C74595EF6}"/>
              </a:ext>
            </a:extLst>
          </p:cNvPr>
          <p:cNvSpPr/>
          <p:nvPr/>
        </p:nvSpPr>
        <p:spPr>
          <a:xfrm>
            <a:off x="745867" y="853055"/>
            <a:ext cx="10800000" cy="540000"/>
          </a:xfrm>
          <a:prstGeom prst="rect">
            <a:avLst/>
          </a:prstGeom>
          <a:solidFill>
            <a:srgbClr val="EC65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000">
                <a:latin typeface="Arial Rounded MT Bold" panose="020F0704030504030204" pitchFamily="34" charset="0"/>
              </a:rPr>
              <a:t>Declaración de asignaciones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5074253-7F07-11F2-8940-D67FA0F49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Fábrica de programadores - Julio del 2025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E3287466-E569-47D6-15F5-429AB08BF198}"/>
              </a:ext>
            </a:extLst>
          </p:cNvPr>
          <p:cNvGrpSpPr/>
          <p:nvPr/>
        </p:nvGrpSpPr>
        <p:grpSpPr>
          <a:xfrm>
            <a:off x="1117563" y="4038475"/>
            <a:ext cx="2889500" cy="1488992"/>
            <a:chOff x="1769397" y="2046033"/>
            <a:chExt cx="3313736" cy="2225682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87A500BB-90CC-3358-E1D6-3765A0274079}"/>
                </a:ext>
              </a:extLst>
            </p:cNvPr>
            <p:cNvSpPr/>
            <p:nvPr/>
          </p:nvSpPr>
          <p:spPr>
            <a:xfrm>
              <a:off x="1769397" y="2046033"/>
              <a:ext cx="3313736" cy="2210262"/>
            </a:xfrm>
            <a:prstGeom prst="rect">
              <a:avLst/>
            </a:prstGeom>
          </p:spPr>
          <p:style>
            <a:lnRef idx="1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PE"/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5B0906CB-59CC-9914-E654-6A841ABA3EB1}"/>
                </a:ext>
              </a:extLst>
            </p:cNvPr>
            <p:cNvSpPr txBox="1"/>
            <p:nvPr/>
          </p:nvSpPr>
          <p:spPr>
            <a:xfrm>
              <a:off x="1792551" y="2061453"/>
              <a:ext cx="3290582" cy="22102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6680" rIns="106680" bIns="10668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CR" sz="1500" kern="1200">
                  <a:solidFill>
                    <a:schemeClr val="tx1"/>
                  </a:solidFill>
                </a:rPr>
                <a:t>Una declaración de asignaciones consiste en una </a:t>
              </a:r>
              <a:r>
                <a:rPr lang="es-CR" sz="1500" kern="1200">
                  <a:solidFill>
                    <a:schemeClr val="accent2">
                      <a:lumMod val="75000"/>
                    </a:schemeClr>
                  </a:solidFill>
                </a:rPr>
                <a:t>expresión del lado derecho </a:t>
              </a:r>
              <a:r>
                <a:rPr lang="es-CR" sz="1500" kern="1200">
                  <a:solidFill>
                    <a:schemeClr val="tx1"/>
                  </a:solidFill>
                </a:rPr>
                <a:t>y un variable para almacenar el resultado</a:t>
              </a:r>
              <a:endParaRPr lang="es-ES" sz="1500" kern="120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1CDD4B4F-11B1-6F0C-4BD1-910EF0564218}"/>
              </a:ext>
            </a:extLst>
          </p:cNvPr>
          <p:cNvGrpSpPr/>
          <p:nvPr/>
        </p:nvGrpSpPr>
        <p:grpSpPr>
          <a:xfrm>
            <a:off x="1313917" y="1749534"/>
            <a:ext cx="2460232" cy="1734282"/>
            <a:chOff x="2071" y="1162370"/>
            <a:chExt cx="2209157" cy="2209157"/>
          </a:xfrm>
          <a:scene3d>
            <a:camera prst="orthographicFront"/>
            <a:lightRig rig="flat" dir="t"/>
          </a:scene3d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5A792FA4-47F3-15C6-21CA-D8163DBB21BA}"/>
                </a:ext>
              </a:extLst>
            </p:cNvPr>
            <p:cNvSpPr/>
            <p:nvPr/>
          </p:nvSpPr>
          <p:spPr>
            <a:xfrm>
              <a:off x="2071" y="1162370"/>
              <a:ext cx="2209157" cy="2209157"/>
            </a:xfrm>
            <a:prstGeom prst="ellipse">
              <a:avLst/>
            </a:prstGeom>
            <a:ln>
              <a:noFill/>
            </a:ln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2">
                <a:alpha val="9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/>
            <a:lstStyle/>
            <a:p>
              <a:endParaRPr lang="es-PE"/>
            </a:p>
          </p:txBody>
        </p:sp>
        <p:sp>
          <p:nvSpPr>
            <p:cNvPr id="10" name="Elipse 6">
              <a:extLst>
                <a:ext uri="{FF2B5EF4-FFF2-40B4-BE49-F238E27FC236}">
                  <a16:creationId xmlns:a16="http://schemas.microsoft.com/office/drawing/2014/main" id="{35776D30-E794-DC86-C2DC-32FC5F1D5E7B}"/>
                </a:ext>
              </a:extLst>
            </p:cNvPr>
            <p:cNvSpPr txBox="1"/>
            <p:nvPr/>
          </p:nvSpPr>
          <p:spPr>
            <a:xfrm>
              <a:off x="325595" y="1485894"/>
              <a:ext cx="1562109" cy="1562109"/>
            </a:xfrm>
            <a:prstGeom prst="rect">
              <a:avLst/>
            </a:prstGeom>
            <a:ln>
              <a:noFill/>
            </a:ln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1500">
                  <a:solidFill>
                    <a:schemeClr val="tx1"/>
                  </a:solidFill>
                </a:rPr>
                <a:t>Asignamos un valor a una variable usando (=)</a:t>
              </a:r>
              <a:endParaRPr lang="es-ES" sz="1500" kern="1200">
                <a:solidFill>
                  <a:schemeClr val="tx1"/>
                </a:solidFill>
              </a:endParaRPr>
            </a:p>
          </p:txBody>
        </p:sp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52F6A0E-0C52-0A7E-C472-FDAAE4E62816}"/>
              </a:ext>
            </a:extLst>
          </p:cNvPr>
          <p:cNvSpPr txBox="1"/>
          <p:nvPr/>
        </p:nvSpPr>
        <p:spPr>
          <a:xfrm>
            <a:off x="4944295" y="4433298"/>
            <a:ext cx="55586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4000"/>
              <a:t>y = </a:t>
            </a:r>
            <a:r>
              <a:rPr lang="es-PE" sz="4000">
                <a:solidFill>
                  <a:schemeClr val="accent2">
                    <a:lumMod val="75000"/>
                  </a:schemeClr>
                </a:solidFill>
              </a:rPr>
              <a:t>2.5 * x * (2 - x)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6F567F3-19A6-7EEF-4514-C14F37E2953D}"/>
              </a:ext>
            </a:extLst>
          </p:cNvPr>
          <p:cNvSpPr txBox="1"/>
          <p:nvPr/>
        </p:nvSpPr>
        <p:spPr>
          <a:xfrm>
            <a:off x="6885167" y="2454704"/>
            <a:ext cx="2051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4000"/>
              <a:t>x =  </a:t>
            </a:r>
            <a:r>
              <a:rPr lang="es-PE" sz="4000">
                <a:solidFill>
                  <a:srgbClr val="843C0C"/>
                </a:solidFill>
              </a:rPr>
              <a:t>0.5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B4FB642E-31E9-BEDE-6337-0E204EE5D84A}"/>
              </a:ext>
            </a:extLst>
          </p:cNvPr>
          <p:cNvCxnSpPr>
            <a:cxnSpLocks/>
          </p:cNvCxnSpPr>
          <p:nvPr/>
        </p:nvCxnSpPr>
        <p:spPr>
          <a:xfrm>
            <a:off x="8120947" y="3144624"/>
            <a:ext cx="157629" cy="792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8CA79AA1-5A02-F7A2-9AFC-6D0A03D7E3AE}"/>
              </a:ext>
            </a:extLst>
          </p:cNvPr>
          <p:cNvCxnSpPr>
            <a:cxnSpLocks/>
          </p:cNvCxnSpPr>
          <p:nvPr/>
        </p:nvCxnSpPr>
        <p:spPr>
          <a:xfrm flipH="1">
            <a:off x="7200935" y="3147667"/>
            <a:ext cx="668447" cy="691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100B349-70F0-E7AE-2E13-435D8254845F}"/>
              </a:ext>
            </a:extLst>
          </p:cNvPr>
          <p:cNvSpPr txBox="1"/>
          <p:nvPr/>
        </p:nvSpPr>
        <p:spPr>
          <a:xfrm>
            <a:off x="7812325" y="3904993"/>
            <a:ext cx="11085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4000">
                <a:solidFill>
                  <a:srgbClr val="843C0C"/>
                </a:solidFill>
              </a:rPr>
              <a:t>0.5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DAAEC9C-3118-DE83-49EC-4F667B339AED}"/>
              </a:ext>
            </a:extLst>
          </p:cNvPr>
          <p:cNvSpPr txBox="1"/>
          <p:nvPr/>
        </p:nvSpPr>
        <p:spPr>
          <a:xfrm>
            <a:off x="6617195" y="3871007"/>
            <a:ext cx="11085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4000">
                <a:solidFill>
                  <a:srgbClr val="843C0C"/>
                </a:solidFill>
              </a:rPr>
              <a:t>0.5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986DD94-9493-5CED-7F8A-F7B2981CF933}"/>
              </a:ext>
            </a:extLst>
          </p:cNvPr>
          <p:cNvSpPr txBox="1"/>
          <p:nvPr/>
        </p:nvSpPr>
        <p:spPr>
          <a:xfrm>
            <a:off x="7733510" y="5278473"/>
            <a:ext cx="11085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4000">
                <a:solidFill>
                  <a:srgbClr val="C00000"/>
                </a:solidFill>
              </a:rPr>
              <a:t>1.5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8851B77-847C-FBBA-77B9-26BAA04C40E0}"/>
              </a:ext>
            </a:extLst>
          </p:cNvPr>
          <p:cNvSpPr txBox="1"/>
          <p:nvPr/>
        </p:nvSpPr>
        <p:spPr>
          <a:xfrm>
            <a:off x="6722850" y="6057921"/>
            <a:ext cx="16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4000">
                <a:solidFill>
                  <a:srgbClr val="C00000"/>
                </a:solidFill>
              </a:rPr>
              <a:t>1.875</a:t>
            </a: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A073A88C-BAD7-0A14-B0FB-F37814D2E32C}"/>
              </a:ext>
            </a:extLst>
          </p:cNvPr>
          <p:cNvCxnSpPr>
            <a:cxnSpLocks/>
          </p:cNvCxnSpPr>
          <p:nvPr/>
        </p:nvCxnSpPr>
        <p:spPr>
          <a:xfrm>
            <a:off x="7812325" y="5034788"/>
            <a:ext cx="57057" cy="402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885C7DA3-BC27-BE0E-2437-77AA8A58223E}"/>
              </a:ext>
            </a:extLst>
          </p:cNvPr>
          <p:cNvCxnSpPr>
            <a:cxnSpLocks/>
          </p:cNvCxnSpPr>
          <p:nvPr/>
        </p:nvCxnSpPr>
        <p:spPr>
          <a:xfrm flipH="1">
            <a:off x="8278575" y="5041349"/>
            <a:ext cx="131134" cy="396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6C5DB68D-D66E-9793-16DE-A2D30045E8DA}"/>
              </a:ext>
            </a:extLst>
          </p:cNvPr>
          <p:cNvCxnSpPr>
            <a:cxnSpLocks/>
          </p:cNvCxnSpPr>
          <p:nvPr/>
        </p:nvCxnSpPr>
        <p:spPr>
          <a:xfrm flipH="1">
            <a:off x="7549696" y="5859384"/>
            <a:ext cx="422291" cy="264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15240685-30E6-1DEF-87A8-CD8AB1DC06C3}"/>
              </a:ext>
            </a:extLst>
          </p:cNvPr>
          <p:cNvCxnSpPr>
            <a:cxnSpLocks/>
          </p:cNvCxnSpPr>
          <p:nvPr/>
        </p:nvCxnSpPr>
        <p:spPr>
          <a:xfrm>
            <a:off x="7024053" y="5111644"/>
            <a:ext cx="176882" cy="1012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0EDF45A6-7B2E-55EA-AB6D-2AD06ED5350F}"/>
              </a:ext>
            </a:extLst>
          </p:cNvPr>
          <p:cNvCxnSpPr>
            <a:cxnSpLocks/>
          </p:cNvCxnSpPr>
          <p:nvPr/>
        </p:nvCxnSpPr>
        <p:spPr>
          <a:xfrm>
            <a:off x="6162251" y="5096559"/>
            <a:ext cx="712842" cy="1027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Rectángulo 8">
            <a:extLst>
              <a:ext uri="{FF2B5EF4-FFF2-40B4-BE49-F238E27FC236}">
                <a16:creationId xmlns:a16="http://schemas.microsoft.com/office/drawing/2014/main" id="{5279EEAA-4838-4E89-DCDC-2682A34492A5}"/>
              </a:ext>
            </a:extLst>
          </p:cNvPr>
          <p:cNvSpPr/>
          <p:nvPr/>
        </p:nvSpPr>
        <p:spPr>
          <a:xfrm>
            <a:off x="4709177" y="1408464"/>
            <a:ext cx="6836690" cy="923330"/>
          </a:xfrm>
          <a:prstGeom prst="rect">
            <a:avLst/>
          </a:prstGeom>
          <a:solidFill>
            <a:srgbClr val="A5A5A5"/>
          </a:solidFill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s-ES_tradnl">
                <a:solidFill>
                  <a:schemeClr val="bg1"/>
                </a:solidFill>
              </a:rPr>
              <a:t>Ejemplo de declaración y asignación:</a:t>
            </a:r>
          </a:p>
          <a:p>
            <a:pPr algn="just"/>
            <a:r>
              <a:rPr lang="es-ES_tradnl">
                <a:solidFill>
                  <a:schemeClr val="bg1"/>
                </a:solidFill>
              </a:rPr>
              <a:t>SI x = 0.5</a:t>
            </a:r>
          </a:p>
          <a:p>
            <a:pPr algn="just"/>
            <a:r>
              <a:rPr lang="es-ES_tradnl">
                <a:solidFill>
                  <a:schemeClr val="bg1"/>
                </a:solidFill>
              </a:rPr>
              <a:t>¿Cuánto vale </a:t>
            </a:r>
            <a:r>
              <a:rPr lang="es-ES_tradnl" b="1">
                <a:solidFill>
                  <a:schemeClr val="bg1"/>
                </a:solidFill>
              </a:rPr>
              <a:t>y</a:t>
            </a:r>
            <a:r>
              <a:rPr lang="es-ES_tradnl">
                <a:solidFill>
                  <a:schemeClr val="bg1"/>
                </a:solidFill>
              </a:rPr>
              <a:t> en la siguiente expresión?	</a:t>
            </a:r>
            <a:r>
              <a:rPr lang="es-PE" b="1">
                <a:solidFill>
                  <a:schemeClr val="bg1"/>
                </a:solidFill>
              </a:rPr>
              <a:t>y = 2.5 * x * (2 - x)</a:t>
            </a:r>
            <a:r>
              <a:rPr lang="es-ES_tradnl" b="1">
                <a:solidFill>
                  <a:schemeClr val="bg1"/>
                </a:solidFill>
              </a:rPr>
              <a:t> </a:t>
            </a:r>
            <a:endParaRPr lang="es-E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742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521464C-A811-0356-DCE3-872AD6EC4A49}"/>
              </a:ext>
            </a:extLst>
          </p:cNvPr>
          <p:cNvSpPr txBox="1">
            <a:spLocks/>
          </p:cNvSpPr>
          <p:nvPr/>
        </p:nvSpPr>
        <p:spPr>
          <a:xfrm>
            <a:off x="3556840" y="1028892"/>
            <a:ext cx="8246853" cy="15951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4800">
                <a:ea typeface="Calibri"/>
                <a:cs typeface="Calibri"/>
                <a:sym typeface="Calibri"/>
              </a:rPr>
              <a:t>Analizamos el siguiente caso: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F5C1DED3-6728-342D-B933-8BDD8A1BC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Fábrica de programadores - Julio del 2025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3254ED5-C7FE-7346-7AD8-E43C50D10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911F-02F8-4E93-BAC7-3ABD5FD22D86}" type="slidenum">
              <a:rPr lang="es-PE" smtClean="0"/>
              <a:t>3</a:t>
            </a:fld>
            <a:endParaRPr lang="es-PE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BF4B7058-C506-477F-AE7F-B7B5BEA9F4F6}"/>
              </a:ext>
            </a:extLst>
          </p:cNvPr>
          <p:cNvSpPr/>
          <p:nvPr/>
        </p:nvSpPr>
        <p:spPr>
          <a:xfrm>
            <a:off x="3897196" y="2203128"/>
            <a:ext cx="6425155" cy="3848879"/>
          </a:xfrm>
          <a:prstGeom prst="roundRect">
            <a:avLst/>
          </a:prstGeom>
          <a:solidFill>
            <a:srgbClr val="EC6551"/>
          </a:solidFill>
          <a:ln w="19050">
            <a:solidFill>
              <a:srgbClr val="EC65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8D89FB6-9C42-4D13-AD4F-EACD28F92C0A}"/>
              </a:ext>
            </a:extLst>
          </p:cNvPr>
          <p:cNvSpPr txBox="1"/>
          <p:nvPr/>
        </p:nvSpPr>
        <p:spPr>
          <a:xfrm>
            <a:off x="3897197" y="2657930"/>
            <a:ext cx="5341072" cy="3477875"/>
          </a:xfrm>
          <a:prstGeom prst="rect">
            <a:avLst/>
          </a:prstGeom>
          <a:solidFill>
            <a:schemeClr val="bg1"/>
          </a:solidFill>
          <a:ln w="19050">
            <a:solidFill>
              <a:srgbClr val="EC6551"/>
            </a:solidFill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Mariana, de 16 años, estaba aburrida de solo jugar videojuegos. Un día, viendo videos en </a:t>
            </a:r>
            <a:r>
              <a:rPr kumimoji="0" lang="es-PE" altLang="es-PE" sz="2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TikTok</a:t>
            </a:r>
            <a:r>
              <a:rPr kumimoji="0" lang="es-PE" altLang="es-P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descubrió que podía hacer su propio juego aprendiendo a programar. Le sonó difícil al inicio, pero encontró un lenguaje llamado </a:t>
            </a:r>
            <a:r>
              <a:rPr kumimoji="0" lang="es-PE" altLang="es-PE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Python</a:t>
            </a:r>
            <a:r>
              <a:rPr kumimoji="0" lang="es-PE" altLang="es-P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que era fácil y divertido. Al principio solo escribía frases como "Hola Mundo", pero luego ya hacía calculadoras y pequeñas animaciones. Hoy, Mariana sueña con crear una app para ayudar a niños a aprender matemáticas jugando.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45DF831-9BC7-4C56-9DAC-0B60082497F1}"/>
              </a:ext>
            </a:extLst>
          </p:cNvPr>
          <p:cNvSpPr txBox="1"/>
          <p:nvPr/>
        </p:nvSpPr>
        <p:spPr>
          <a:xfrm>
            <a:off x="4227923" y="2222168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/>
              <a:t>¡Conviértete en un programador como Mariana!</a:t>
            </a:r>
            <a:endParaRPr lang="es-PE" sz="2000" b="1"/>
          </a:p>
        </p:txBody>
      </p:sp>
    </p:spTree>
    <p:extLst>
      <p:ext uri="{BB962C8B-B14F-4D97-AF65-F5344CB8AC3E}">
        <p14:creationId xmlns:p14="http://schemas.microsoft.com/office/powerpoint/2010/main" val="41598480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34D69FB-0308-D1F7-B37F-FA9C74595EF6}"/>
              </a:ext>
            </a:extLst>
          </p:cNvPr>
          <p:cNvSpPr/>
          <p:nvPr/>
        </p:nvSpPr>
        <p:spPr>
          <a:xfrm>
            <a:off x="745867" y="853055"/>
            <a:ext cx="10800000" cy="540000"/>
          </a:xfrm>
          <a:prstGeom prst="rect">
            <a:avLst/>
          </a:prstGeom>
          <a:solidFill>
            <a:srgbClr val="EC65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000">
                <a:latin typeface="Arial Rounded MT Bold" panose="020F0704030504030204" pitchFamily="34" charset="0"/>
              </a:rPr>
              <a:t>Expresiones numéricas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5074253-7F07-11F2-8940-D67FA0F49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Fábrica de programadores - Julio del 2025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38E83AD-291B-A8F6-62CF-58CEABD4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911F-02F8-4E93-BAC7-3ABD5FD22D86}" type="slidenum">
              <a:rPr lang="es-PE" smtClean="0"/>
              <a:t>30</a:t>
            </a:fld>
            <a:endParaRPr lang="es-PE"/>
          </a:p>
        </p:txBody>
      </p:sp>
      <p:graphicFrame>
        <p:nvGraphicFramePr>
          <p:cNvPr id="5" name="Tabla 6">
            <a:extLst>
              <a:ext uri="{FF2B5EF4-FFF2-40B4-BE49-F238E27FC236}">
                <a16:creationId xmlns:a16="http://schemas.microsoft.com/office/drawing/2014/main" id="{A46EEA6A-6EC1-E696-1F4F-2021473C94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422457"/>
              </p:ext>
            </p:extLst>
          </p:nvPr>
        </p:nvGraphicFramePr>
        <p:xfrm>
          <a:off x="1604817" y="1614316"/>
          <a:ext cx="6001328" cy="362936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00664">
                  <a:extLst>
                    <a:ext uri="{9D8B030D-6E8A-4147-A177-3AD203B41FA5}">
                      <a16:colId xmlns:a16="http://schemas.microsoft.com/office/drawing/2014/main" val="1544658505"/>
                    </a:ext>
                  </a:extLst>
                </a:gridCol>
                <a:gridCol w="3000664">
                  <a:extLst>
                    <a:ext uri="{9D8B030D-6E8A-4147-A177-3AD203B41FA5}">
                      <a16:colId xmlns:a16="http://schemas.microsoft.com/office/drawing/2014/main" val="2842015528"/>
                    </a:ext>
                  </a:extLst>
                </a:gridCol>
              </a:tblGrid>
              <a:tr h="518481">
                <a:tc>
                  <a:txBody>
                    <a:bodyPr/>
                    <a:lstStyle/>
                    <a:p>
                      <a:pPr algn="ctr"/>
                      <a:r>
                        <a:rPr lang="es-PE" sz="2500"/>
                        <a:t>Operador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500"/>
                        <a:t>Operación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7475"/>
                  </a:ext>
                </a:extLst>
              </a:tr>
              <a:tr h="518481">
                <a:tc>
                  <a:txBody>
                    <a:bodyPr/>
                    <a:lstStyle/>
                    <a:p>
                      <a:pPr algn="ctr"/>
                      <a:r>
                        <a:rPr lang="es-PE" sz="250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500"/>
                        <a:t>Suma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583807"/>
                  </a:ext>
                </a:extLst>
              </a:tr>
              <a:tr h="518481">
                <a:tc>
                  <a:txBody>
                    <a:bodyPr/>
                    <a:lstStyle/>
                    <a:p>
                      <a:pPr algn="ctr"/>
                      <a:r>
                        <a:rPr lang="es-PE" sz="250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500"/>
                        <a:t>Resta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937349"/>
                  </a:ext>
                </a:extLst>
              </a:tr>
              <a:tr h="518481">
                <a:tc>
                  <a:txBody>
                    <a:bodyPr/>
                    <a:lstStyle/>
                    <a:p>
                      <a:pPr algn="ctr"/>
                      <a:r>
                        <a:rPr lang="es-PE" sz="250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500"/>
                        <a:t>Multiplicación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883446"/>
                  </a:ext>
                </a:extLst>
              </a:tr>
              <a:tr h="518481">
                <a:tc>
                  <a:txBody>
                    <a:bodyPr/>
                    <a:lstStyle/>
                    <a:p>
                      <a:pPr algn="ctr"/>
                      <a:r>
                        <a:rPr lang="es-PE" sz="250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500"/>
                        <a:t>División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451478"/>
                  </a:ext>
                </a:extLst>
              </a:tr>
              <a:tr h="518481">
                <a:tc>
                  <a:txBody>
                    <a:bodyPr/>
                    <a:lstStyle/>
                    <a:p>
                      <a:pPr algn="ctr"/>
                      <a:r>
                        <a:rPr lang="es-PE" sz="250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500"/>
                        <a:t>Potencia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99292"/>
                  </a:ext>
                </a:extLst>
              </a:tr>
              <a:tr h="518481">
                <a:tc>
                  <a:txBody>
                    <a:bodyPr/>
                    <a:lstStyle/>
                    <a:p>
                      <a:pPr algn="ctr"/>
                      <a:r>
                        <a:rPr lang="es-PE" sz="250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500"/>
                        <a:t>Resto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155480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1E25A0E1-4462-4422-9825-6FCB4AB2F2BC}"/>
              </a:ext>
            </a:extLst>
          </p:cNvPr>
          <p:cNvSpPr txBox="1"/>
          <p:nvPr/>
        </p:nvSpPr>
        <p:spPr>
          <a:xfrm>
            <a:off x="8091055" y="2468892"/>
            <a:ext cx="274319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500">
                <a:solidFill>
                  <a:srgbClr val="D7712B"/>
                </a:solidFill>
              </a:rPr>
              <a:t>Paréntesis</a:t>
            </a:r>
          </a:p>
          <a:p>
            <a:r>
              <a:rPr lang="es-PE" sz="2500">
                <a:solidFill>
                  <a:srgbClr val="D7712B"/>
                </a:solidFill>
              </a:rPr>
              <a:t>Potencia</a:t>
            </a:r>
          </a:p>
          <a:p>
            <a:r>
              <a:rPr lang="es-PE" sz="2500">
                <a:solidFill>
                  <a:srgbClr val="D7712B"/>
                </a:solidFill>
              </a:rPr>
              <a:t>Multiplicación</a:t>
            </a:r>
          </a:p>
          <a:p>
            <a:r>
              <a:rPr lang="es-PE" sz="2500">
                <a:solidFill>
                  <a:srgbClr val="D7712B"/>
                </a:solidFill>
              </a:rPr>
              <a:t>Suma</a:t>
            </a:r>
          </a:p>
          <a:p>
            <a:r>
              <a:rPr lang="es-PE" sz="2500">
                <a:solidFill>
                  <a:srgbClr val="D7712B"/>
                </a:solidFill>
              </a:rPr>
              <a:t>Izquierda a derecha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BB6FB154-8DED-E670-0CDB-568F45EDF8B6}"/>
              </a:ext>
            </a:extLst>
          </p:cNvPr>
          <p:cNvGrpSpPr/>
          <p:nvPr/>
        </p:nvGrpSpPr>
        <p:grpSpPr>
          <a:xfrm rot="5400000">
            <a:off x="10126016" y="3111968"/>
            <a:ext cx="1267398" cy="345064"/>
            <a:chOff x="3704848" y="1892273"/>
            <a:chExt cx="835817" cy="874029"/>
          </a:xfrm>
          <a:solidFill>
            <a:srgbClr val="F3B29A"/>
          </a:solidFill>
        </p:grpSpPr>
        <p:sp>
          <p:nvSpPr>
            <p:cNvPr id="8" name="Flecha: a la derecha 7">
              <a:extLst>
                <a:ext uri="{FF2B5EF4-FFF2-40B4-BE49-F238E27FC236}">
                  <a16:creationId xmlns:a16="http://schemas.microsoft.com/office/drawing/2014/main" id="{0A7CE0F6-2E28-23C4-32DB-A10A02D54F75}"/>
                </a:ext>
              </a:extLst>
            </p:cNvPr>
            <p:cNvSpPr/>
            <p:nvPr/>
          </p:nvSpPr>
          <p:spPr>
            <a:xfrm rot="28282">
              <a:off x="3704848" y="1892273"/>
              <a:ext cx="835817" cy="874029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2">
                <a:shade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shade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PE"/>
            </a:p>
          </p:txBody>
        </p:sp>
        <p:sp>
          <p:nvSpPr>
            <p:cNvPr id="9" name="Flecha: a la derecha 4">
              <a:extLst>
                <a:ext uri="{FF2B5EF4-FFF2-40B4-BE49-F238E27FC236}">
                  <a16:creationId xmlns:a16="http://schemas.microsoft.com/office/drawing/2014/main" id="{C3B11D00-EA1C-A2A9-3B9A-414C87E7B4BB}"/>
                </a:ext>
              </a:extLst>
            </p:cNvPr>
            <p:cNvSpPr txBox="1"/>
            <p:nvPr/>
          </p:nvSpPr>
          <p:spPr>
            <a:xfrm rot="28282">
              <a:off x="3704852" y="2066048"/>
              <a:ext cx="585072" cy="52441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s-ES" sz="20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9033569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34D69FB-0308-D1F7-B37F-FA9C74595EF6}"/>
              </a:ext>
            </a:extLst>
          </p:cNvPr>
          <p:cNvSpPr/>
          <p:nvPr/>
        </p:nvSpPr>
        <p:spPr>
          <a:xfrm>
            <a:off x="745867" y="853055"/>
            <a:ext cx="10800000" cy="540000"/>
          </a:xfrm>
          <a:prstGeom prst="rect">
            <a:avLst/>
          </a:prstGeom>
          <a:solidFill>
            <a:srgbClr val="EC65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000">
                <a:latin typeface="Arial Rounded MT Bold" panose="020F0704030504030204" pitchFamily="34" charset="0"/>
              </a:rPr>
              <a:t>Calcular</a:t>
            </a:r>
            <a:endParaRPr lang="es-PE" sz="3000">
              <a:latin typeface="Arial Rounded MT Bold" panose="020F0704030504030204" pitchFamily="34" charset="0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5074253-7F07-11F2-8940-D67FA0F49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Fábrica de programadores - Julio del 2025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38E83AD-291B-A8F6-62CF-58CEABD4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911F-02F8-4E93-BAC7-3ABD5FD22D86}" type="slidenum">
              <a:rPr lang="es-PE" smtClean="0"/>
              <a:t>31</a:t>
            </a:fld>
            <a:endParaRPr lang="es-PE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0DCA43D-B4D6-14A5-5354-8B80DAF20049}"/>
              </a:ext>
            </a:extLst>
          </p:cNvPr>
          <p:cNvSpPr txBox="1"/>
          <p:nvPr/>
        </p:nvSpPr>
        <p:spPr>
          <a:xfrm>
            <a:off x="7234687" y="1568660"/>
            <a:ext cx="33805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000">
                <a:solidFill>
                  <a:srgbClr val="D7712B"/>
                </a:solidFill>
              </a:rPr>
              <a:t>x = 2 + 2**4 / 2 *5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0A88FB60-DB56-4B0C-DACA-AC31DDF32426}"/>
              </a:ext>
            </a:extLst>
          </p:cNvPr>
          <p:cNvSpPr txBox="1"/>
          <p:nvPr/>
        </p:nvSpPr>
        <p:spPr>
          <a:xfrm>
            <a:off x="1964730" y="2824437"/>
            <a:ext cx="3043383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500">
                <a:solidFill>
                  <a:srgbClr val="D7712B"/>
                </a:solidFill>
              </a:rPr>
              <a:t>Paréntesis</a:t>
            </a:r>
          </a:p>
          <a:p>
            <a:r>
              <a:rPr lang="es-PE" sz="2500">
                <a:solidFill>
                  <a:srgbClr val="D7712B"/>
                </a:solidFill>
              </a:rPr>
              <a:t>Potencia</a:t>
            </a:r>
          </a:p>
          <a:p>
            <a:r>
              <a:rPr lang="es-PE" sz="2500">
                <a:solidFill>
                  <a:srgbClr val="D7712B"/>
                </a:solidFill>
              </a:rPr>
              <a:t>Multiplicación</a:t>
            </a:r>
          </a:p>
          <a:p>
            <a:r>
              <a:rPr lang="es-PE" sz="2500">
                <a:solidFill>
                  <a:srgbClr val="D7712B"/>
                </a:solidFill>
              </a:rPr>
              <a:t>Suma</a:t>
            </a:r>
          </a:p>
          <a:p>
            <a:r>
              <a:rPr lang="es-PE" sz="2500">
                <a:solidFill>
                  <a:srgbClr val="D7712B"/>
                </a:solidFill>
              </a:rPr>
              <a:t>Izquierda a derecha</a:t>
            </a:r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58EE7520-4217-D547-5BEE-7DC716D7BA46}"/>
              </a:ext>
            </a:extLst>
          </p:cNvPr>
          <p:cNvGrpSpPr/>
          <p:nvPr/>
        </p:nvGrpSpPr>
        <p:grpSpPr>
          <a:xfrm rot="5400000">
            <a:off x="4546945" y="3467513"/>
            <a:ext cx="1267398" cy="345064"/>
            <a:chOff x="3704848" y="1892273"/>
            <a:chExt cx="835817" cy="874029"/>
          </a:xfrm>
          <a:solidFill>
            <a:srgbClr val="F3B29A"/>
          </a:solidFill>
        </p:grpSpPr>
        <p:sp>
          <p:nvSpPr>
            <p:cNvPr id="28" name="Flecha: a la derecha 27">
              <a:extLst>
                <a:ext uri="{FF2B5EF4-FFF2-40B4-BE49-F238E27FC236}">
                  <a16:creationId xmlns:a16="http://schemas.microsoft.com/office/drawing/2014/main" id="{A7A4C2AF-6E6C-307A-24FF-7340BCD1E708}"/>
                </a:ext>
              </a:extLst>
            </p:cNvPr>
            <p:cNvSpPr/>
            <p:nvPr/>
          </p:nvSpPr>
          <p:spPr>
            <a:xfrm rot="28282">
              <a:off x="3704848" y="1892273"/>
              <a:ext cx="835817" cy="874029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2">
                <a:shade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shade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PE"/>
            </a:p>
          </p:txBody>
        </p:sp>
        <p:sp>
          <p:nvSpPr>
            <p:cNvPr id="29" name="Flecha: a la derecha 4">
              <a:extLst>
                <a:ext uri="{FF2B5EF4-FFF2-40B4-BE49-F238E27FC236}">
                  <a16:creationId xmlns:a16="http://schemas.microsoft.com/office/drawing/2014/main" id="{583817A4-440E-C7D9-F3EE-98DE10EF9E67}"/>
                </a:ext>
              </a:extLst>
            </p:cNvPr>
            <p:cNvSpPr txBox="1"/>
            <p:nvPr/>
          </p:nvSpPr>
          <p:spPr>
            <a:xfrm rot="28282">
              <a:off x="3704852" y="2066048"/>
              <a:ext cx="585072" cy="52441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s-ES" sz="2000" kern="1200"/>
            </a:p>
          </p:txBody>
        </p:sp>
      </p:grpSp>
      <p:sp>
        <p:nvSpPr>
          <p:cNvPr id="30" name="CuadroTexto 29">
            <a:extLst>
              <a:ext uri="{FF2B5EF4-FFF2-40B4-BE49-F238E27FC236}">
                <a16:creationId xmlns:a16="http://schemas.microsoft.com/office/drawing/2014/main" id="{D8B87EFB-0F97-91ED-BB51-5F3E54059AB2}"/>
              </a:ext>
            </a:extLst>
          </p:cNvPr>
          <p:cNvSpPr txBox="1"/>
          <p:nvPr/>
        </p:nvSpPr>
        <p:spPr>
          <a:xfrm>
            <a:off x="7812515" y="3191894"/>
            <a:ext cx="22248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000">
                <a:solidFill>
                  <a:srgbClr val="D7712B"/>
                </a:solidFill>
              </a:rPr>
              <a:t>2 + </a:t>
            </a:r>
            <a:r>
              <a:rPr lang="es-PE" sz="3000"/>
              <a:t>16</a:t>
            </a:r>
            <a:r>
              <a:rPr lang="es-PE" sz="3000">
                <a:solidFill>
                  <a:srgbClr val="D7712B"/>
                </a:solidFill>
              </a:rPr>
              <a:t> / 2 *5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216138E2-3199-DBDA-BFC2-0F77F2B962B4}"/>
              </a:ext>
            </a:extLst>
          </p:cNvPr>
          <p:cNvSpPr txBox="1"/>
          <p:nvPr/>
        </p:nvSpPr>
        <p:spPr>
          <a:xfrm>
            <a:off x="8169870" y="4003511"/>
            <a:ext cx="15101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000">
                <a:solidFill>
                  <a:srgbClr val="D7712B"/>
                </a:solidFill>
              </a:rPr>
              <a:t>2 + </a:t>
            </a:r>
            <a:r>
              <a:rPr lang="es-PE" sz="3000"/>
              <a:t>8</a:t>
            </a:r>
            <a:r>
              <a:rPr lang="es-PE" sz="3000">
                <a:solidFill>
                  <a:srgbClr val="D7712B"/>
                </a:solidFill>
              </a:rPr>
              <a:t>*5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133A6F1D-2C4B-E97A-A77E-C03D3B08C554}"/>
              </a:ext>
            </a:extLst>
          </p:cNvPr>
          <p:cNvSpPr txBox="1"/>
          <p:nvPr/>
        </p:nvSpPr>
        <p:spPr>
          <a:xfrm>
            <a:off x="8340390" y="4815128"/>
            <a:ext cx="11691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000">
                <a:solidFill>
                  <a:srgbClr val="D7712B"/>
                </a:solidFill>
              </a:rPr>
              <a:t>2 + </a:t>
            </a:r>
            <a:r>
              <a:rPr lang="es-PE" sz="3000"/>
              <a:t>40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18748105-9E80-BDD2-7E3E-6DEC6BB10494}"/>
              </a:ext>
            </a:extLst>
          </p:cNvPr>
          <p:cNvSpPr txBox="1"/>
          <p:nvPr/>
        </p:nvSpPr>
        <p:spPr>
          <a:xfrm>
            <a:off x="7622615" y="2380277"/>
            <a:ext cx="26046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000">
                <a:solidFill>
                  <a:srgbClr val="D7712B"/>
                </a:solidFill>
              </a:rPr>
              <a:t>2 + 2**4 / 2 *5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AA856DCC-AD4E-B254-8E26-D2273A46E416}"/>
              </a:ext>
            </a:extLst>
          </p:cNvPr>
          <p:cNvSpPr txBox="1"/>
          <p:nvPr/>
        </p:nvSpPr>
        <p:spPr>
          <a:xfrm>
            <a:off x="8625739" y="5626747"/>
            <a:ext cx="5984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000"/>
              <a:t>42</a:t>
            </a:r>
          </a:p>
        </p:txBody>
      </p:sp>
      <p:sp>
        <p:nvSpPr>
          <p:cNvPr id="5" name="Rectángulo 8">
            <a:extLst>
              <a:ext uri="{FF2B5EF4-FFF2-40B4-BE49-F238E27FC236}">
                <a16:creationId xmlns:a16="http://schemas.microsoft.com/office/drawing/2014/main" id="{17434D79-AFF0-4D92-723F-EA9A0F9BDAD2}"/>
              </a:ext>
            </a:extLst>
          </p:cNvPr>
          <p:cNvSpPr/>
          <p:nvPr/>
        </p:nvSpPr>
        <p:spPr>
          <a:xfrm>
            <a:off x="745866" y="1476367"/>
            <a:ext cx="6488821" cy="646331"/>
          </a:xfrm>
          <a:prstGeom prst="rect">
            <a:avLst/>
          </a:prstGeom>
          <a:solidFill>
            <a:srgbClr val="A5A5A5"/>
          </a:solidFill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s-ES_tradnl">
                <a:solidFill>
                  <a:schemeClr val="bg1"/>
                </a:solidFill>
              </a:rPr>
              <a:t>Ejemplo de calcular operación:</a:t>
            </a:r>
          </a:p>
          <a:p>
            <a:r>
              <a:rPr lang="es-PE">
                <a:solidFill>
                  <a:schemeClr val="bg1"/>
                </a:solidFill>
              </a:rPr>
              <a:t>Cuanto vale </a:t>
            </a:r>
            <a:r>
              <a:rPr lang="es-PE" b="1">
                <a:solidFill>
                  <a:schemeClr val="bg1"/>
                </a:solidFill>
              </a:rPr>
              <a:t>x</a:t>
            </a:r>
            <a:r>
              <a:rPr lang="es-PE">
                <a:solidFill>
                  <a:schemeClr val="bg1"/>
                </a:solidFill>
              </a:rPr>
              <a:t> al realizar la siguiente operación:</a:t>
            </a:r>
            <a:r>
              <a:rPr lang="es-PE" b="1">
                <a:solidFill>
                  <a:schemeClr val="bg1"/>
                </a:solidFill>
              </a:rPr>
              <a:t> x = 2 + 2**4 / 2 *5</a:t>
            </a:r>
          </a:p>
        </p:txBody>
      </p:sp>
    </p:spTree>
    <p:extLst>
      <p:ext uri="{BB962C8B-B14F-4D97-AF65-F5344CB8AC3E}">
        <p14:creationId xmlns:p14="http://schemas.microsoft.com/office/powerpoint/2010/main" val="28712665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34D69FB-0308-D1F7-B37F-FA9C74595EF6}"/>
              </a:ext>
            </a:extLst>
          </p:cNvPr>
          <p:cNvSpPr/>
          <p:nvPr/>
        </p:nvSpPr>
        <p:spPr>
          <a:xfrm>
            <a:off x="745867" y="853055"/>
            <a:ext cx="10800000" cy="540000"/>
          </a:xfrm>
          <a:prstGeom prst="rect">
            <a:avLst/>
          </a:prstGeom>
          <a:solidFill>
            <a:srgbClr val="EC65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000">
                <a:latin typeface="Arial Rounded MT Bold" panose="020F0704030504030204" pitchFamily="34" charset="0"/>
              </a:rPr>
              <a:t>Input</a:t>
            </a:r>
            <a:endParaRPr lang="es-PE" sz="3000">
              <a:latin typeface="Arial Rounded MT Bold" panose="020F0704030504030204" pitchFamily="34" charset="0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5074253-7F07-11F2-8940-D67FA0F49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Fábrica de programadores - Julio del 2025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38E83AD-291B-A8F6-62CF-58CEABD4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911F-02F8-4E93-BAC7-3ABD5FD22D86}" type="slidenum">
              <a:rPr lang="es-PE" smtClean="0"/>
              <a:t>32</a:t>
            </a:fld>
            <a:endParaRPr lang="es-PE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BB9D7E-50FA-E71A-C006-8C570D09E8E8}"/>
              </a:ext>
            </a:extLst>
          </p:cNvPr>
          <p:cNvSpPr txBox="1"/>
          <p:nvPr/>
        </p:nvSpPr>
        <p:spPr>
          <a:xfrm>
            <a:off x="3762162" y="2008432"/>
            <a:ext cx="4080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>
                <a:solidFill>
                  <a:srgbClr val="D7712B"/>
                </a:solidFill>
              </a:rPr>
              <a:t>nombre = </a:t>
            </a:r>
            <a:r>
              <a:rPr lang="es-MX">
                <a:solidFill>
                  <a:srgbClr val="7030A0"/>
                </a:solidFill>
              </a:rPr>
              <a:t>input(</a:t>
            </a:r>
            <a:r>
              <a:rPr lang="es-MX">
                <a:solidFill>
                  <a:srgbClr val="843C0C"/>
                </a:solidFill>
              </a:rPr>
              <a:t>'Cuál es tu nombre? '</a:t>
            </a:r>
            <a:r>
              <a:rPr lang="es-MX">
                <a:solidFill>
                  <a:srgbClr val="7030A0"/>
                </a:solidFill>
              </a:rPr>
              <a:t>)</a:t>
            </a:r>
          </a:p>
          <a:p>
            <a:r>
              <a:rPr lang="es-MX" err="1">
                <a:solidFill>
                  <a:srgbClr val="7030A0"/>
                </a:solidFill>
              </a:rPr>
              <a:t>print</a:t>
            </a:r>
            <a:r>
              <a:rPr lang="es-MX">
                <a:solidFill>
                  <a:srgbClr val="7030A0"/>
                </a:solidFill>
              </a:rPr>
              <a:t>(</a:t>
            </a:r>
            <a:r>
              <a:rPr lang="es-MX">
                <a:solidFill>
                  <a:srgbClr val="843C0C"/>
                </a:solidFill>
              </a:rPr>
              <a:t>'Hola', nombre</a:t>
            </a:r>
            <a:r>
              <a:rPr lang="es-MX">
                <a:solidFill>
                  <a:srgbClr val="7030A0"/>
                </a:solidFill>
              </a:rPr>
              <a:t>)</a:t>
            </a:r>
          </a:p>
          <a:p>
            <a:endParaRPr lang="es-MX">
              <a:solidFill>
                <a:srgbClr val="D7712B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083B098-D2F8-5390-A5CD-16A6D778BC3B}"/>
              </a:ext>
            </a:extLst>
          </p:cNvPr>
          <p:cNvSpPr txBox="1"/>
          <p:nvPr/>
        </p:nvSpPr>
        <p:spPr>
          <a:xfrm>
            <a:off x="3762162" y="4269638"/>
            <a:ext cx="39757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err="1">
                <a:solidFill>
                  <a:srgbClr val="843C0C"/>
                </a:solidFill>
              </a:rPr>
              <a:t>num_orden</a:t>
            </a:r>
            <a:r>
              <a:rPr lang="es-ES">
                <a:solidFill>
                  <a:srgbClr val="843C0C"/>
                </a:solidFill>
              </a:rPr>
              <a:t> = </a:t>
            </a:r>
            <a:r>
              <a:rPr lang="es-ES">
                <a:solidFill>
                  <a:srgbClr val="7030A0"/>
                </a:solidFill>
              </a:rPr>
              <a:t>input(</a:t>
            </a:r>
            <a:r>
              <a:rPr lang="es-ES">
                <a:solidFill>
                  <a:srgbClr val="843C0C"/>
                </a:solidFill>
              </a:rPr>
              <a:t>'Número de orden ‘</a:t>
            </a:r>
            <a:r>
              <a:rPr lang="es-ES">
                <a:solidFill>
                  <a:srgbClr val="7030A0"/>
                </a:solidFill>
              </a:rPr>
              <a:t>)</a:t>
            </a:r>
          </a:p>
          <a:p>
            <a:r>
              <a:rPr lang="es-ES" err="1">
                <a:solidFill>
                  <a:srgbClr val="843C0C"/>
                </a:solidFill>
              </a:rPr>
              <a:t>orden_py</a:t>
            </a:r>
            <a:r>
              <a:rPr lang="es-ES">
                <a:solidFill>
                  <a:srgbClr val="843C0C"/>
                </a:solidFill>
              </a:rPr>
              <a:t> = </a:t>
            </a:r>
            <a:r>
              <a:rPr lang="es-ES" err="1">
                <a:solidFill>
                  <a:srgbClr val="7030A0"/>
                </a:solidFill>
              </a:rPr>
              <a:t>int</a:t>
            </a:r>
            <a:r>
              <a:rPr lang="es-ES">
                <a:solidFill>
                  <a:srgbClr val="7030A0"/>
                </a:solidFill>
              </a:rPr>
              <a:t>(</a:t>
            </a:r>
            <a:r>
              <a:rPr lang="es-ES" err="1">
                <a:solidFill>
                  <a:srgbClr val="843C0C"/>
                </a:solidFill>
              </a:rPr>
              <a:t>num_orden</a:t>
            </a:r>
            <a:r>
              <a:rPr lang="es-ES">
                <a:solidFill>
                  <a:srgbClr val="7030A0"/>
                </a:solidFill>
              </a:rPr>
              <a:t>)</a:t>
            </a:r>
            <a:r>
              <a:rPr lang="es-ES">
                <a:solidFill>
                  <a:srgbClr val="843C0C"/>
                </a:solidFill>
              </a:rPr>
              <a:t>-1</a:t>
            </a:r>
          </a:p>
          <a:p>
            <a:r>
              <a:rPr lang="es-ES" err="1">
                <a:solidFill>
                  <a:srgbClr val="7030A0"/>
                </a:solidFill>
              </a:rPr>
              <a:t>print</a:t>
            </a:r>
            <a:r>
              <a:rPr lang="es-ES">
                <a:solidFill>
                  <a:srgbClr val="7030A0"/>
                </a:solidFill>
              </a:rPr>
              <a:t>(</a:t>
            </a:r>
            <a:r>
              <a:rPr lang="es-ES">
                <a:solidFill>
                  <a:srgbClr val="843C0C"/>
                </a:solidFill>
              </a:rPr>
              <a:t>'El orden en Python es:',</a:t>
            </a:r>
            <a:r>
              <a:rPr lang="es-ES" err="1">
                <a:solidFill>
                  <a:srgbClr val="843C0C"/>
                </a:solidFill>
              </a:rPr>
              <a:t>orden_py</a:t>
            </a:r>
            <a:r>
              <a:rPr lang="es-ES">
                <a:solidFill>
                  <a:srgbClr val="7030A0"/>
                </a:solidFill>
              </a:rPr>
              <a:t>)</a:t>
            </a:r>
            <a:endParaRPr lang="es-PE">
              <a:solidFill>
                <a:srgbClr val="7030A0"/>
              </a:solidFill>
            </a:endParaRPr>
          </a:p>
        </p:txBody>
      </p:sp>
      <p:sp>
        <p:nvSpPr>
          <p:cNvPr id="7" name="Rectangle 27">
            <a:extLst>
              <a:ext uri="{FF2B5EF4-FFF2-40B4-BE49-F238E27FC236}">
                <a16:creationId xmlns:a16="http://schemas.microsoft.com/office/drawing/2014/main" id="{866B7B5F-3887-0D00-3582-A0956AB2B9E3}"/>
              </a:ext>
            </a:extLst>
          </p:cNvPr>
          <p:cNvSpPr/>
          <p:nvPr/>
        </p:nvSpPr>
        <p:spPr>
          <a:xfrm>
            <a:off x="3848426" y="3547139"/>
            <a:ext cx="2175163" cy="369332"/>
          </a:xfrm>
          <a:prstGeom prst="rect">
            <a:avLst/>
          </a:prstGeom>
          <a:solidFill>
            <a:srgbClr val="A5A5A5"/>
          </a:solidFill>
        </p:spPr>
        <p:txBody>
          <a:bodyPr wrap="square">
            <a:spAutoFit/>
          </a:bodyPr>
          <a:lstStyle/>
          <a:p>
            <a:r>
              <a:rPr lang="es-PE">
                <a:solidFill>
                  <a:schemeClr val="bg1"/>
                </a:solidFill>
              </a:rPr>
              <a:t>Convertir variables</a:t>
            </a:r>
            <a:endParaRPr lang="en-PE" i="1">
              <a:solidFill>
                <a:schemeClr val="bg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48B9E27A-A251-E978-B3C1-24A1F634159B}"/>
              </a:ext>
            </a:extLst>
          </p:cNvPr>
          <p:cNvSpPr/>
          <p:nvPr/>
        </p:nvSpPr>
        <p:spPr>
          <a:xfrm>
            <a:off x="9485194" y="4546637"/>
            <a:ext cx="2060673" cy="923330"/>
          </a:xfrm>
          <a:prstGeom prst="rect">
            <a:avLst/>
          </a:prstGeom>
          <a:solidFill>
            <a:srgbClr val="A5A5A5"/>
          </a:solidFill>
        </p:spPr>
        <p:txBody>
          <a:bodyPr wrap="square">
            <a:spAutoFit/>
          </a:bodyPr>
          <a:lstStyle/>
          <a:p>
            <a:r>
              <a:rPr lang="es-PE">
                <a:solidFill>
                  <a:schemeClr val="bg1"/>
                </a:solidFill>
              </a:rPr>
              <a:t>Convertimos de texto a numero, usando </a:t>
            </a:r>
            <a:r>
              <a:rPr lang="es-PE" b="1" err="1">
                <a:solidFill>
                  <a:schemeClr val="bg1"/>
                </a:solidFill>
              </a:rPr>
              <a:t>int</a:t>
            </a:r>
            <a:endParaRPr lang="en-PE" b="1" i="1">
              <a:solidFill>
                <a:schemeClr val="bg1"/>
              </a:solidFill>
            </a:endParaRP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7D2C9E29-9F20-1183-9BC1-8333EA4A03EA}"/>
              </a:ext>
            </a:extLst>
          </p:cNvPr>
          <p:cNvCxnSpPr>
            <a:cxnSpLocks/>
          </p:cNvCxnSpPr>
          <p:nvPr/>
        </p:nvCxnSpPr>
        <p:spPr>
          <a:xfrm>
            <a:off x="6871960" y="4715369"/>
            <a:ext cx="25628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128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34D69FB-0308-D1F7-B37F-FA9C74595EF6}"/>
              </a:ext>
            </a:extLst>
          </p:cNvPr>
          <p:cNvSpPr/>
          <p:nvPr/>
        </p:nvSpPr>
        <p:spPr>
          <a:xfrm>
            <a:off x="745867" y="853055"/>
            <a:ext cx="10800000" cy="540000"/>
          </a:xfrm>
          <a:prstGeom prst="rect">
            <a:avLst/>
          </a:prstGeom>
          <a:solidFill>
            <a:srgbClr val="EC65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000">
                <a:latin typeface="Arial Rounded MT Bold" panose="020F0704030504030204" pitchFamily="34" charset="0"/>
              </a:rPr>
              <a:t>Actividad </a:t>
            </a:r>
            <a:r>
              <a:rPr lang="es-ES" sz="3000" err="1">
                <a:latin typeface="Arial Rounded MT Bold" panose="020F0704030504030204" pitchFamily="34" charset="0"/>
              </a:rPr>
              <a:t>N°</a:t>
            </a:r>
            <a:r>
              <a:rPr lang="es-ES" sz="3000">
                <a:latin typeface="Arial Rounded MT Bold" panose="020F0704030504030204" pitchFamily="34" charset="0"/>
              </a:rPr>
              <a:t> 1: Calculadora de edad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5074253-7F07-11F2-8940-D67FA0F49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Fábrica de programadores - Julio del 2025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38E83AD-291B-A8F6-62CF-58CEABD4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911F-02F8-4E93-BAC7-3ABD5FD22D86}" type="slidenum">
              <a:rPr lang="es-PE" smtClean="0"/>
              <a:t>33</a:t>
            </a:fld>
            <a:endParaRPr lang="es-PE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F8185B4-BA89-0D79-4806-5265D6B1769F}"/>
              </a:ext>
            </a:extLst>
          </p:cNvPr>
          <p:cNvSpPr txBox="1"/>
          <p:nvPr/>
        </p:nvSpPr>
        <p:spPr>
          <a:xfrm>
            <a:off x="745867" y="1403340"/>
            <a:ext cx="1005696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000" b="1">
                <a:solidFill>
                  <a:srgbClr val="0F9ED5"/>
                </a:solidFill>
              </a:rPr>
              <a:t>Instrucciones: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PE" sz="2400"/>
              <a:t>Pide al usuario que ingrese su año de nacimiento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PE" sz="2400"/>
              <a:t>Calcula su edad actual en base al año 2025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PE" sz="2400"/>
              <a:t>Muestra el resultado con un mensaje personalizado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27359D4-9B70-7DA2-4DC7-7B1A7AFD202D}"/>
              </a:ext>
            </a:extLst>
          </p:cNvPr>
          <p:cNvSpPr txBox="1"/>
          <p:nvPr/>
        </p:nvSpPr>
        <p:spPr>
          <a:xfrm>
            <a:off x="898585" y="3105639"/>
            <a:ext cx="109196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4000"/>
              <a:t>Ejemplo:</a:t>
            </a:r>
          </a:p>
          <a:p>
            <a:r>
              <a:rPr lang="es-PE" sz="2500" err="1">
                <a:solidFill>
                  <a:srgbClr val="D7712B"/>
                </a:solidFill>
              </a:rPr>
              <a:t>año_nacimiento</a:t>
            </a:r>
            <a:r>
              <a:rPr lang="es-PE" sz="2500">
                <a:solidFill>
                  <a:srgbClr val="D7712B"/>
                </a:solidFill>
              </a:rPr>
              <a:t> = </a:t>
            </a:r>
            <a:r>
              <a:rPr lang="es-PE" sz="2500">
                <a:solidFill>
                  <a:srgbClr val="7030A0"/>
                </a:solidFill>
              </a:rPr>
              <a:t>input(</a:t>
            </a:r>
            <a:r>
              <a:rPr lang="es-PE" sz="2500">
                <a:solidFill>
                  <a:srgbClr val="D7712B"/>
                </a:solidFill>
              </a:rPr>
              <a:t>"¿En qué año naciste?"</a:t>
            </a:r>
            <a:r>
              <a:rPr lang="es-PE" sz="2500">
                <a:solidFill>
                  <a:srgbClr val="7030A0"/>
                </a:solidFill>
              </a:rPr>
              <a:t>)</a:t>
            </a:r>
          </a:p>
          <a:p>
            <a:r>
              <a:rPr lang="es-ES" sz="2500" err="1">
                <a:solidFill>
                  <a:srgbClr val="D7712B"/>
                </a:solidFill>
              </a:rPr>
              <a:t>año_nacimiento_entero</a:t>
            </a:r>
            <a:r>
              <a:rPr lang="es-ES" sz="2500">
                <a:solidFill>
                  <a:srgbClr val="D7712B"/>
                </a:solidFill>
              </a:rPr>
              <a:t> = </a:t>
            </a:r>
            <a:r>
              <a:rPr lang="es-ES" sz="2500" err="1">
                <a:solidFill>
                  <a:srgbClr val="7030A0"/>
                </a:solidFill>
              </a:rPr>
              <a:t>int</a:t>
            </a:r>
            <a:r>
              <a:rPr lang="es-ES" sz="2500">
                <a:solidFill>
                  <a:srgbClr val="7030A0"/>
                </a:solidFill>
              </a:rPr>
              <a:t>(</a:t>
            </a:r>
            <a:r>
              <a:rPr lang="es-ES" sz="2500" err="1">
                <a:solidFill>
                  <a:srgbClr val="D7712B"/>
                </a:solidFill>
              </a:rPr>
              <a:t>año_nacimiento</a:t>
            </a:r>
            <a:r>
              <a:rPr lang="es-ES" sz="2500">
                <a:solidFill>
                  <a:srgbClr val="7030A0"/>
                </a:solidFill>
              </a:rPr>
              <a:t>)</a:t>
            </a:r>
            <a:endParaRPr lang="es-PE" sz="2500">
              <a:solidFill>
                <a:srgbClr val="7030A0"/>
              </a:solidFill>
            </a:endParaRPr>
          </a:p>
          <a:p>
            <a:r>
              <a:rPr lang="es-PE" sz="2500">
                <a:solidFill>
                  <a:srgbClr val="D7712B"/>
                </a:solidFill>
              </a:rPr>
              <a:t>edad = </a:t>
            </a:r>
            <a:r>
              <a:rPr lang="es-PE" sz="2500">
                <a:solidFill>
                  <a:srgbClr val="0F9ED5"/>
                </a:solidFill>
              </a:rPr>
              <a:t>2025</a:t>
            </a:r>
            <a:r>
              <a:rPr lang="es-PE" sz="2500">
                <a:solidFill>
                  <a:srgbClr val="D7712B"/>
                </a:solidFill>
              </a:rPr>
              <a:t> - </a:t>
            </a:r>
            <a:r>
              <a:rPr lang="es-ES" sz="2500" err="1">
                <a:solidFill>
                  <a:srgbClr val="D7712B"/>
                </a:solidFill>
              </a:rPr>
              <a:t>año_nacimiento_entero</a:t>
            </a:r>
            <a:endParaRPr lang="es-ES" sz="2500">
              <a:solidFill>
                <a:srgbClr val="D7712B"/>
              </a:solidFill>
            </a:endParaRPr>
          </a:p>
          <a:p>
            <a:r>
              <a:rPr lang="es-PE" sz="2500" err="1">
                <a:solidFill>
                  <a:srgbClr val="7030A0"/>
                </a:solidFill>
              </a:rPr>
              <a:t>print</a:t>
            </a:r>
            <a:r>
              <a:rPr lang="es-PE" sz="2500">
                <a:solidFill>
                  <a:srgbClr val="7030A0"/>
                </a:solidFill>
              </a:rPr>
              <a:t>(</a:t>
            </a:r>
            <a:r>
              <a:rPr lang="es-PE" sz="2500">
                <a:solidFill>
                  <a:srgbClr val="D7712B"/>
                </a:solidFill>
              </a:rPr>
              <a:t>"Tienes ", edad, “años."</a:t>
            </a:r>
            <a:r>
              <a:rPr lang="es-PE" sz="2500">
                <a:solidFill>
                  <a:srgbClr val="7030A0"/>
                </a:solidFill>
              </a:rPr>
              <a:t>)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E7B6A4B-DA44-B971-A8D8-A56E573A9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3" y="3659968"/>
            <a:ext cx="4010025" cy="1476375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3A641E5E-9BE8-C03A-5B86-DC7EEC1148DA}"/>
              </a:ext>
            </a:extLst>
          </p:cNvPr>
          <p:cNvCxnSpPr>
            <a:cxnSpLocks/>
          </p:cNvCxnSpPr>
          <p:nvPr/>
        </p:nvCxnSpPr>
        <p:spPr>
          <a:xfrm>
            <a:off x="7329160" y="4005685"/>
            <a:ext cx="982327" cy="648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DC5DA2A-994C-1309-A3AF-ABB95323D9D4}"/>
              </a:ext>
            </a:extLst>
          </p:cNvPr>
          <p:cNvSpPr txBox="1"/>
          <p:nvPr/>
        </p:nvSpPr>
        <p:spPr>
          <a:xfrm>
            <a:off x="7808164" y="5156496"/>
            <a:ext cx="4010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000" b="1"/>
              <a:t>Ingresa la edad que naciste</a:t>
            </a:r>
            <a:endParaRPr lang="es-PE" sz="200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5FEA12DC-B940-4511-2CF7-251045855877}"/>
              </a:ext>
            </a:extLst>
          </p:cNvPr>
          <p:cNvCxnSpPr>
            <a:cxnSpLocks/>
          </p:cNvCxnSpPr>
          <p:nvPr/>
        </p:nvCxnSpPr>
        <p:spPr>
          <a:xfrm flipV="1">
            <a:off x="9648048" y="4892977"/>
            <a:ext cx="668304" cy="334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881D982-8FDD-CDF5-FA9D-72819881CE46}"/>
              </a:ext>
            </a:extLst>
          </p:cNvPr>
          <p:cNvSpPr txBox="1"/>
          <p:nvPr/>
        </p:nvSpPr>
        <p:spPr>
          <a:xfrm>
            <a:off x="7820323" y="5956240"/>
            <a:ext cx="4010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>
                <a:solidFill>
                  <a:srgbClr val="0F9ED5"/>
                </a:solidFill>
              </a:rPr>
              <a:t>¿C</a:t>
            </a:r>
            <a:r>
              <a:rPr lang="es-PE" sz="2000" b="1" err="1">
                <a:solidFill>
                  <a:srgbClr val="0F9ED5"/>
                </a:solidFill>
              </a:rPr>
              <a:t>uál</a:t>
            </a:r>
            <a:r>
              <a:rPr lang="es-PE" sz="2000" b="1">
                <a:solidFill>
                  <a:srgbClr val="0F9ED5"/>
                </a:solidFill>
              </a:rPr>
              <a:t> es tu edad ?</a:t>
            </a:r>
            <a:endParaRPr lang="es-PE" sz="2000"/>
          </a:p>
        </p:txBody>
      </p:sp>
      <p:pic>
        <p:nvPicPr>
          <p:cNvPr id="16" name="Picture 2" descr="Spanish Typing Practice, Practica la escritura de 10 dedos teclado">
            <a:extLst>
              <a:ext uri="{FF2B5EF4-FFF2-40B4-BE49-F238E27FC236}">
                <a16:creationId xmlns:a16="http://schemas.microsoft.com/office/drawing/2014/main" id="{F52CDEE4-2DF6-F3AD-ACD6-C2EC1CCD9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977" y="4581007"/>
            <a:ext cx="1187516" cy="115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2780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34D69FB-0308-D1F7-B37F-FA9C74595EF6}"/>
              </a:ext>
            </a:extLst>
          </p:cNvPr>
          <p:cNvSpPr/>
          <p:nvPr/>
        </p:nvSpPr>
        <p:spPr>
          <a:xfrm>
            <a:off x="745867" y="853055"/>
            <a:ext cx="10800000" cy="540000"/>
          </a:xfrm>
          <a:prstGeom prst="rect">
            <a:avLst/>
          </a:prstGeom>
          <a:solidFill>
            <a:srgbClr val="EC65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000">
                <a:latin typeface="Arial Rounded MT Bold" panose="020F0704030504030204" pitchFamily="34" charset="0"/>
              </a:rPr>
              <a:t>Pregunta </a:t>
            </a:r>
            <a:r>
              <a:rPr lang="es-ES" sz="3000" err="1">
                <a:latin typeface="Arial Rounded MT Bold" panose="020F0704030504030204" pitchFamily="34" charset="0"/>
              </a:rPr>
              <a:t>N°</a:t>
            </a:r>
            <a:r>
              <a:rPr lang="es-ES" sz="3000">
                <a:latin typeface="Arial Rounded MT Bold" panose="020F0704030504030204" pitchFamily="34" charset="0"/>
              </a:rPr>
              <a:t> 5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5074253-7F07-11F2-8940-D67FA0F49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Fábrica de programadores - Julio del 2025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38E83AD-291B-A8F6-62CF-58CEABD4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911F-02F8-4E93-BAC7-3ABD5FD22D86}" type="slidenum">
              <a:rPr lang="es-PE" smtClean="0"/>
              <a:t>34</a:t>
            </a:fld>
            <a:endParaRPr lang="es-PE"/>
          </a:p>
        </p:txBody>
      </p:sp>
      <p:sp>
        <p:nvSpPr>
          <p:cNvPr id="6" name="Rectángulo 8">
            <a:extLst>
              <a:ext uri="{FF2B5EF4-FFF2-40B4-BE49-F238E27FC236}">
                <a16:creationId xmlns:a16="http://schemas.microsoft.com/office/drawing/2014/main" id="{685A247D-33CA-DB4E-7A88-A79FA51E1557}"/>
              </a:ext>
            </a:extLst>
          </p:cNvPr>
          <p:cNvSpPr/>
          <p:nvPr/>
        </p:nvSpPr>
        <p:spPr>
          <a:xfrm>
            <a:off x="1496730" y="1608426"/>
            <a:ext cx="6337085" cy="923330"/>
          </a:xfrm>
          <a:prstGeom prst="rect">
            <a:avLst/>
          </a:prstGeom>
          <a:solidFill>
            <a:srgbClr val="A5A5A5"/>
          </a:solidFill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s-ES_tradnl">
                <a:solidFill>
                  <a:schemeClr val="bg1"/>
                </a:solidFill>
              </a:rPr>
              <a:t>Diseñar un programa que requiera introducir el costo de cada pan y cuantos panes deseo comprar. El programa debe calcular el pago total y mostrar el resultado.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10" name="Rectángulo 8">
            <a:extLst>
              <a:ext uri="{FF2B5EF4-FFF2-40B4-BE49-F238E27FC236}">
                <a16:creationId xmlns:a16="http://schemas.microsoft.com/office/drawing/2014/main" id="{397E65F7-6135-FD6E-1D91-CA02DDC81535}"/>
              </a:ext>
            </a:extLst>
          </p:cNvPr>
          <p:cNvSpPr/>
          <p:nvPr/>
        </p:nvSpPr>
        <p:spPr>
          <a:xfrm>
            <a:off x="1496730" y="2866135"/>
            <a:ext cx="2692832" cy="646331"/>
          </a:xfrm>
          <a:prstGeom prst="rect">
            <a:avLst/>
          </a:prstGeom>
          <a:solidFill>
            <a:srgbClr val="A5A5A5"/>
          </a:solidFill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s-ES" err="1">
                <a:solidFill>
                  <a:schemeClr val="bg1"/>
                </a:solidFill>
              </a:rPr>
              <a:t>cadaPan</a:t>
            </a:r>
            <a:r>
              <a:rPr lang="es-ES">
                <a:solidFill>
                  <a:schemeClr val="bg1"/>
                </a:solidFill>
              </a:rPr>
              <a:t> = 0.2</a:t>
            </a:r>
          </a:p>
          <a:p>
            <a:pPr algn="just"/>
            <a:r>
              <a:rPr lang="es-ES" err="1">
                <a:solidFill>
                  <a:schemeClr val="bg1"/>
                </a:solidFill>
              </a:rPr>
              <a:t>cantidadPanes</a:t>
            </a:r>
            <a:r>
              <a:rPr lang="es-ES">
                <a:solidFill>
                  <a:schemeClr val="bg1"/>
                </a:solidFill>
              </a:rPr>
              <a:t> = 10</a:t>
            </a:r>
          </a:p>
        </p:txBody>
      </p:sp>
      <p:pic>
        <p:nvPicPr>
          <p:cNvPr id="5" name="Picture 2" descr="Spanish Typing Practice, Practica la escritura de 10 dedos teclado">
            <a:extLst>
              <a:ext uri="{FF2B5EF4-FFF2-40B4-BE49-F238E27FC236}">
                <a16:creationId xmlns:a16="http://schemas.microsoft.com/office/drawing/2014/main" id="{F4313C80-0C70-618C-7610-E127F3D1F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440" y="4896024"/>
            <a:ext cx="1187516" cy="115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8">
            <a:extLst>
              <a:ext uri="{FF2B5EF4-FFF2-40B4-BE49-F238E27FC236}">
                <a16:creationId xmlns:a16="http://schemas.microsoft.com/office/drawing/2014/main" id="{8264F306-207B-82C8-EE37-5E082984EAE8}"/>
              </a:ext>
            </a:extLst>
          </p:cNvPr>
          <p:cNvSpPr/>
          <p:nvPr/>
        </p:nvSpPr>
        <p:spPr>
          <a:xfrm>
            <a:off x="5140983" y="2976605"/>
            <a:ext cx="2692832" cy="369332"/>
          </a:xfrm>
          <a:prstGeom prst="rect">
            <a:avLst/>
          </a:prstGeom>
          <a:solidFill>
            <a:srgbClr val="A5A5A5"/>
          </a:solidFill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s-ES">
                <a:solidFill>
                  <a:schemeClr val="bg1"/>
                </a:solidFill>
              </a:rPr>
              <a:t>¿Cuánto es el pago total ? 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AAEC3E6-0DD8-6228-E2C8-5B55AB11F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213" y="4516255"/>
            <a:ext cx="5673471" cy="161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22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821E7D-3122-89AE-78D8-A922D0B16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E9D88E5-F21A-A4C1-1399-2597B81409CF}"/>
              </a:ext>
            </a:extLst>
          </p:cNvPr>
          <p:cNvSpPr/>
          <p:nvPr/>
        </p:nvSpPr>
        <p:spPr>
          <a:xfrm>
            <a:off x="745867" y="853055"/>
            <a:ext cx="10800000" cy="540000"/>
          </a:xfrm>
          <a:prstGeom prst="rect">
            <a:avLst/>
          </a:prstGeom>
          <a:solidFill>
            <a:srgbClr val="EC65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000">
                <a:latin typeface="Arial Rounded MT Bold" panose="020F0704030504030204" pitchFamily="34" charset="0"/>
              </a:rPr>
              <a:t>Pregunta </a:t>
            </a:r>
            <a:r>
              <a:rPr lang="es-ES" sz="3000" err="1">
                <a:latin typeface="Arial Rounded MT Bold" panose="020F0704030504030204" pitchFamily="34" charset="0"/>
              </a:rPr>
              <a:t>N°</a:t>
            </a:r>
            <a:r>
              <a:rPr lang="es-ES" sz="3000">
                <a:latin typeface="Arial Rounded MT Bold" panose="020F0704030504030204" pitchFamily="34" charset="0"/>
              </a:rPr>
              <a:t> 5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D4D9756-039C-74B8-59D3-967E74C57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Fábrica de programadores - Julio del 2025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FED969F-F8C5-6B4E-E180-DD746B117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911F-02F8-4E93-BAC7-3ABD5FD22D86}" type="slidenum">
              <a:rPr lang="es-PE" smtClean="0"/>
              <a:t>35</a:t>
            </a:fld>
            <a:endParaRPr lang="es-PE"/>
          </a:p>
        </p:txBody>
      </p:sp>
      <p:sp>
        <p:nvSpPr>
          <p:cNvPr id="6" name="Rectángulo 8">
            <a:extLst>
              <a:ext uri="{FF2B5EF4-FFF2-40B4-BE49-F238E27FC236}">
                <a16:creationId xmlns:a16="http://schemas.microsoft.com/office/drawing/2014/main" id="{872A9651-2D7C-5FD5-5B1D-4693D3C4A15B}"/>
              </a:ext>
            </a:extLst>
          </p:cNvPr>
          <p:cNvSpPr/>
          <p:nvPr/>
        </p:nvSpPr>
        <p:spPr>
          <a:xfrm>
            <a:off x="1496730" y="1597174"/>
            <a:ext cx="4881850" cy="1200329"/>
          </a:xfrm>
          <a:prstGeom prst="rect">
            <a:avLst/>
          </a:prstGeom>
          <a:solidFill>
            <a:srgbClr val="A5A5A5"/>
          </a:solidFill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s-ES_tradnl">
                <a:solidFill>
                  <a:schemeClr val="bg1"/>
                </a:solidFill>
              </a:rPr>
              <a:t>Diseñar un programa que requiera introducir el costo del pasaje de cada persona y cuantas personas son. El programa debe calcular el pago total y mostrar el resultado.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10" name="Rectángulo 8">
            <a:extLst>
              <a:ext uri="{FF2B5EF4-FFF2-40B4-BE49-F238E27FC236}">
                <a16:creationId xmlns:a16="http://schemas.microsoft.com/office/drawing/2014/main" id="{6376C0C4-2E7A-4C87-B1C1-2248F6A3F7EF}"/>
              </a:ext>
            </a:extLst>
          </p:cNvPr>
          <p:cNvSpPr/>
          <p:nvPr/>
        </p:nvSpPr>
        <p:spPr>
          <a:xfrm>
            <a:off x="1496730" y="2866135"/>
            <a:ext cx="2692832" cy="646331"/>
          </a:xfrm>
          <a:prstGeom prst="rect">
            <a:avLst/>
          </a:prstGeom>
          <a:solidFill>
            <a:srgbClr val="A5A5A5"/>
          </a:solidFill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s-ES" err="1">
                <a:solidFill>
                  <a:schemeClr val="bg1"/>
                </a:solidFill>
              </a:rPr>
              <a:t>cadaPasaje</a:t>
            </a:r>
            <a:r>
              <a:rPr lang="es-ES">
                <a:solidFill>
                  <a:schemeClr val="bg1"/>
                </a:solidFill>
              </a:rPr>
              <a:t> = 1</a:t>
            </a:r>
          </a:p>
          <a:p>
            <a:pPr algn="just"/>
            <a:r>
              <a:rPr lang="es-ES" err="1">
                <a:solidFill>
                  <a:schemeClr val="bg1"/>
                </a:solidFill>
              </a:rPr>
              <a:t>cantidadPersonas</a:t>
            </a:r>
            <a:r>
              <a:rPr lang="es-ES">
                <a:solidFill>
                  <a:schemeClr val="bg1"/>
                </a:solidFill>
              </a:rPr>
              <a:t> = 4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72063E7-FD44-F7AB-6CFA-00DAD1E8CEBA}"/>
              </a:ext>
            </a:extLst>
          </p:cNvPr>
          <p:cNvSpPr/>
          <p:nvPr/>
        </p:nvSpPr>
        <p:spPr>
          <a:xfrm>
            <a:off x="1574367" y="6117823"/>
            <a:ext cx="10130069" cy="4770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s-ES" sz="2500">
                <a:ln w="0"/>
                <a:solidFill>
                  <a:srgbClr val="956AAD"/>
                </a:solidFill>
              </a:rPr>
              <a:t>Programar con otros ejemplos cotidianos.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B8183EF-E33C-9973-5DEF-8A6EBAF51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127587"/>
            <a:ext cx="5451082" cy="1399756"/>
          </a:xfrm>
          <a:prstGeom prst="rect">
            <a:avLst/>
          </a:prstGeom>
        </p:spPr>
      </p:pic>
      <p:pic>
        <p:nvPicPr>
          <p:cNvPr id="11" name="Picture 2" descr="Spanish Typing Practice, Practica la escritura de 10 dedos teclado">
            <a:extLst>
              <a:ext uri="{FF2B5EF4-FFF2-40B4-BE49-F238E27FC236}">
                <a16:creationId xmlns:a16="http://schemas.microsoft.com/office/drawing/2014/main" id="{126C15E1-B5B4-989D-A254-4873C7F1B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778" y="4173659"/>
            <a:ext cx="1187516" cy="115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Spanish Typing Practice, Practica la escritura de 10 dedos teclado">
            <a:extLst>
              <a:ext uri="{FF2B5EF4-FFF2-40B4-BE49-F238E27FC236}">
                <a16:creationId xmlns:a16="http://schemas.microsoft.com/office/drawing/2014/main" id="{7CBE2BA9-94CD-203B-A007-D4C932BD7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51" y="5570498"/>
            <a:ext cx="1187516" cy="115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2453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521464C-A811-0356-DCE3-872AD6EC4A49}"/>
              </a:ext>
            </a:extLst>
          </p:cNvPr>
          <p:cNvSpPr txBox="1">
            <a:spLocks/>
          </p:cNvSpPr>
          <p:nvPr/>
        </p:nvSpPr>
        <p:spPr>
          <a:xfrm>
            <a:off x="3321170" y="2631448"/>
            <a:ext cx="8531524" cy="18801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8000">
                <a:ln w="254">
                  <a:noFill/>
                </a:ln>
                <a:solidFill>
                  <a:srgbClr val="EC6551"/>
                </a:solidFill>
                <a:latin typeface="Arial Rounded MT Bold" panose="020F0704030504030204" pitchFamily="34" charset="0"/>
              </a:rPr>
              <a:t>4. Condicionales</a:t>
            </a:r>
          </a:p>
          <a:p>
            <a:pPr marL="0" indent="0" algn="ctr">
              <a:buNone/>
            </a:pPr>
            <a:endParaRPr lang="es-ES" sz="8000">
              <a:ln w="254">
                <a:noFill/>
              </a:ln>
              <a:solidFill>
                <a:srgbClr val="EC655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F5C1DED3-6728-342D-B933-8BDD8A1BC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Fábrica de programadores - Julio del 2025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3254ED5-C7FE-7346-7AD8-E43C50D10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911F-02F8-4E93-BAC7-3ABD5FD22D86}" type="slidenum">
              <a:rPr lang="es-PE" smtClean="0"/>
              <a:t>36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160204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34D69FB-0308-D1F7-B37F-FA9C74595EF6}"/>
              </a:ext>
            </a:extLst>
          </p:cNvPr>
          <p:cNvSpPr/>
          <p:nvPr/>
        </p:nvSpPr>
        <p:spPr>
          <a:xfrm>
            <a:off x="745867" y="853055"/>
            <a:ext cx="10800000" cy="540000"/>
          </a:xfrm>
          <a:prstGeom prst="rect">
            <a:avLst/>
          </a:prstGeom>
          <a:solidFill>
            <a:srgbClr val="EC65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000">
                <a:latin typeface="Arial Rounded MT Bold" panose="020F0704030504030204" pitchFamily="34" charset="0"/>
              </a:rPr>
              <a:t>Condicionales</a:t>
            </a:r>
            <a:endParaRPr lang="es-PE" sz="3000">
              <a:latin typeface="Arial Rounded MT Bold" panose="020F0704030504030204" pitchFamily="34" charset="0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5074253-7F07-11F2-8940-D67FA0F49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Fábrica de programadores - Julio del 2025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38E83AD-291B-A8F6-62CF-58CEABD4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911F-02F8-4E93-BAC7-3ABD5FD22D86}" type="slidenum">
              <a:rPr lang="es-PE" smtClean="0"/>
              <a:t>37</a:t>
            </a:fld>
            <a:endParaRPr lang="es-PE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CB84DBB-2692-1C11-1D92-5A4863D0446F}"/>
              </a:ext>
            </a:extLst>
          </p:cNvPr>
          <p:cNvSpPr txBox="1"/>
          <p:nvPr/>
        </p:nvSpPr>
        <p:spPr>
          <a:xfrm>
            <a:off x="4542146" y="1475755"/>
            <a:ext cx="465566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4000"/>
              <a:t>Programa</a:t>
            </a:r>
          </a:p>
          <a:p>
            <a:r>
              <a:rPr lang="es-PE" sz="4000">
                <a:solidFill>
                  <a:srgbClr val="D7712B"/>
                </a:solidFill>
              </a:rPr>
              <a:t>x  =   4</a:t>
            </a:r>
          </a:p>
          <a:p>
            <a:r>
              <a:rPr lang="es-PE" sz="4000" err="1">
                <a:solidFill>
                  <a:srgbClr val="7030A0"/>
                </a:solidFill>
              </a:rPr>
              <a:t>if</a:t>
            </a:r>
            <a:r>
              <a:rPr lang="es-PE" sz="4000">
                <a:solidFill>
                  <a:srgbClr val="843C0C"/>
                </a:solidFill>
              </a:rPr>
              <a:t> </a:t>
            </a:r>
            <a:r>
              <a:rPr lang="es-PE" sz="4000">
                <a:solidFill>
                  <a:srgbClr val="D7712B"/>
                </a:solidFill>
              </a:rPr>
              <a:t>x &lt; 6:</a:t>
            </a:r>
          </a:p>
          <a:p>
            <a:r>
              <a:rPr lang="es-PE" sz="4000">
                <a:solidFill>
                  <a:srgbClr val="843C0C"/>
                </a:solidFill>
              </a:rPr>
              <a:t>	</a:t>
            </a:r>
            <a:r>
              <a:rPr lang="es-PE" sz="4000">
                <a:solidFill>
                  <a:srgbClr val="7030A0"/>
                </a:solidFill>
              </a:rPr>
              <a:t>print(</a:t>
            </a:r>
            <a:r>
              <a:rPr lang="es-PE" sz="4000">
                <a:solidFill>
                  <a:srgbClr val="D7712B"/>
                </a:solidFill>
              </a:rPr>
              <a:t>‘Pequeño’</a:t>
            </a:r>
            <a:r>
              <a:rPr lang="es-PE" sz="4000">
                <a:solidFill>
                  <a:srgbClr val="7030A0"/>
                </a:solidFill>
              </a:rPr>
              <a:t>)</a:t>
            </a:r>
          </a:p>
          <a:p>
            <a:endParaRPr lang="es-PE" sz="4000">
              <a:solidFill>
                <a:srgbClr val="7030A0"/>
              </a:solidFill>
            </a:endParaRPr>
          </a:p>
          <a:p>
            <a:r>
              <a:rPr lang="es-PE" sz="4000" err="1">
                <a:solidFill>
                  <a:srgbClr val="7030A0"/>
                </a:solidFill>
              </a:rPr>
              <a:t>if</a:t>
            </a:r>
            <a:r>
              <a:rPr lang="es-PE" sz="4000">
                <a:solidFill>
                  <a:srgbClr val="843C0C"/>
                </a:solidFill>
              </a:rPr>
              <a:t> </a:t>
            </a:r>
            <a:r>
              <a:rPr lang="es-PE" sz="4000">
                <a:solidFill>
                  <a:srgbClr val="D7712B"/>
                </a:solidFill>
              </a:rPr>
              <a:t>x &gt; 10:</a:t>
            </a:r>
          </a:p>
          <a:p>
            <a:r>
              <a:rPr lang="es-PE" sz="4000">
                <a:solidFill>
                  <a:srgbClr val="843C0C"/>
                </a:solidFill>
              </a:rPr>
              <a:t>	</a:t>
            </a:r>
            <a:r>
              <a:rPr lang="es-PE" sz="4000">
                <a:solidFill>
                  <a:srgbClr val="7030A0"/>
                </a:solidFill>
              </a:rPr>
              <a:t>print(</a:t>
            </a:r>
            <a:r>
              <a:rPr lang="es-PE" sz="4000">
                <a:solidFill>
                  <a:srgbClr val="D7712B"/>
                </a:solidFill>
              </a:rPr>
              <a:t>‘Grande</a:t>
            </a:r>
            <a:r>
              <a:rPr lang="es-PE" sz="4000">
                <a:solidFill>
                  <a:srgbClr val="843C0C"/>
                </a:solidFill>
              </a:rPr>
              <a:t>’</a:t>
            </a:r>
            <a:r>
              <a:rPr lang="es-PE" sz="4000">
                <a:solidFill>
                  <a:srgbClr val="7030A0"/>
                </a:solidFill>
              </a:rPr>
              <a:t>)</a:t>
            </a:r>
          </a:p>
          <a:p>
            <a:r>
              <a:rPr lang="es-PE" sz="4000">
                <a:solidFill>
                  <a:srgbClr val="7030A0"/>
                </a:solidFill>
              </a:rPr>
              <a:t>print(</a:t>
            </a:r>
            <a:r>
              <a:rPr lang="es-PE" sz="4000">
                <a:solidFill>
                  <a:srgbClr val="D7712B"/>
                </a:solidFill>
              </a:rPr>
              <a:t>‘Fin’</a:t>
            </a:r>
            <a:r>
              <a:rPr lang="es-PE" sz="4000">
                <a:solidFill>
                  <a:srgbClr val="7030A0"/>
                </a:solidFill>
              </a:rPr>
              <a:t>)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F57489B-0944-6D09-13F0-DD6E71E84EDD}"/>
              </a:ext>
            </a:extLst>
          </p:cNvPr>
          <p:cNvSpPr/>
          <p:nvPr/>
        </p:nvSpPr>
        <p:spPr>
          <a:xfrm>
            <a:off x="745868" y="1472042"/>
            <a:ext cx="1551856" cy="523875"/>
          </a:xfrm>
          <a:prstGeom prst="rect">
            <a:avLst/>
          </a:prstGeom>
          <a:solidFill>
            <a:schemeClr val="bg1"/>
          </a:solidFill>
          <a:ln>
            <a:solidFill>
              <a:srgbClr val="D771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>
                <a:solidFill>
                  <a:schemeClr val="tx1"/>
                </a:solidFill>
              </a:rPr>
              <a:t>x = 4</a:t>
            </a:r>
          </a:p>
        </p:txBody>
      </p:sp>
      <p:sp>
        <p:nvSpPr>
          <p:cNvPr id="7" name="Diagrama de flujo: decisión 6">
            <a:extLst>
              <a:ext uri="{FF2B5EF4-FFF2-40B4-BE49-F238E27FC236}">
                <a16:creationId xmlns:a16="http://schemas.microsoft.com/office/drawing/2014/main" id="{07A6F744-C875-CA28-CE6C-75E119586359}"/>
              </a:ext>
            </a:extLst>
          </p:cNvPr>
          <p:cNvSpPr/>
          <p:nvPr/>
        </p:nvSpPr>
        <p:spPr>
          <a:xfrm>
            <a:off x="861062" y="2290909"/>
            <a:ext cx="1321468" cy="774087"/>
          </a:xfrm>
          <a:prstGeom prst="flowChartDecision">
            <a:avLst/>
          </a:prstGeom>
          <a:solidFill>
            <a:schemeClr val="bg1"/>
          </a:solidFill>
          <a:ln>
            <a:solidFill>
              <a:srgbClr val="D771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>
                <a:solidFill>
                  <a:schemeClr val="tx1"/>
                </a:solidFill>
              </a:rPr>
              <a:t>x &lt; 6</a:t>
            </a:r>
          </a:p>
        </p:txBody>
      </p:sp>
      <p:sp>
        <p:nvSpPr>
          <p:cNvPr id="8" name="Diagrama de flujo: decisión 7">
            <a:extLst>
              <a:ext uri="{FF2B5EF4-FFF2-40B4-BE49-F238E27FC236}">
                <a16:creationId xmlns:a16="http://schemas.microsoft.com/office/drawing/2014/main" id="{2F52AB5D-CB34-B928-434A-4693931EF8D3}"/>
              </a:ext>
            </a:extLst>
          </p:cNvPr>
          <p:cNvSpPr/>
          <p:nvPr/>
        </p:nvSpPr>
        <p:spPr>
          <a:xfrm>
            <a:off x="745868" y="4497313"/>
            <a:ext cx="1551855" cy="812722"/>
          </a:xfrm>
          <a:prstGeom prst="flowChartDecision">
            <a:avLst/>
          </a:prstGeom>
          <a:solidFill>
            <a:schemeClr val="bg1"/>
          </a:solidFill>
          <a:ln>
            <a:solidFill>
              <a:srgbClr val="D771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>
                <a:solidFill>
                  <a:schemeClr val="tx1"/>
                </a:solidFill>
              </a:rPr>
              <a:t>x &gt; 10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CED3F07-E4AD-F9A1-80E0-D0C3A6B8B5FE}"/>
              </a:ext>
            </a:extLst>
          </p:cNvPr>
          <p:cNvSpPr/>
          <p:nvPr/>
        </p:nvSpPr>
        <p:spPr>
          <a:xfrm>
            <a:off x="2347974" y="2962395"/>
            <a:ext cx="1738423" cy="523875"/>
          </a:xfrm>
          <a:prstGeom prst="rect">
            <a:avLst/>
          </a:prstGeom>
          <a:solidFill>
            <a:schemeClr val="bg1"/>
          </a:solidFill>
          <a:ln>
            <a:solidFill>
              <a:srgbClr val="D771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>
                <a:solidFill>
                  <a:schemeClr val="tx1"/>
                </a:solidFill>
              </a:rPr>
              <a:t>print (‘Pequeño)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CB0DEA5-977E-902A-BAB9-E79955497D81}"/>
              </a:ext>
            </a:extLst>
          </p:cNvPr>
          <p:cNvSpPr/>
          <p:nvPr/>
        </p:nvSpPr>
        <p:spPr>
          <a:xfrm>
            <a:off x="2272292" y="5179053"/>
            <a:ext cx="1814101" cy="523875"/>
          </a:xfrm>
          <a:prstGeom prst="rect">
            <a:avLst/>
          </a:prstGeom>
          <a:solidFill>
            <a:schemeClr val="bg1"/>
          </a:solidFill>
          <a:ln>
            <a:solidFill>
              <a:srgbClr val="D771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>
                <a:solidFill>
                  <a:schemeClr val="tx1"/>
                </a:solidFill>
              </a:rPr>
              <a:t>print (‘Grande’)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61DC5F9-3A5E-CBE4-7325-329C5FAB5D13}"/>
              </a:ext>
            </a:extLst>
          </p:cNvPr>
          <p:cNvSpPr/>
          <p:nvPr/>
        </p:nvSpPr>
        <p:spPr>
          <a:xfrm>
            <a:off x="745867" y="6196442"/>
            <a:ext cx="1551856" cy="523875"/>
          </a:xfrm>
          <a:prstGeom prst="rect">
            <a:avLst/>
          </a:prstGeom>
          <a:solidFill>
            <a:schemeClr val="bg1"/>
          </a:solidFill>
          <a:ln>
            <a:solidFill>
              <a:srgbClr val="D771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>
                <a:solidFill>
                  <a:schemeClr val="tx1"/>
                </a:solidFill>
              </a:rPr>
              <a:t>print (‘Fin’)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A79C89CD-F315-FF49-1EF9-B4DFAD4F0C2F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1521796" y="1995917"/>
            <a:ext cx="0" cy="2949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88BED2D-CFAE-C885-FCBF-805BDE947CAA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521796" y="3064996"/>
            <a:ext cx="0" cy="14323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BA578149-77A2-90E4-FBEE-BC9C8D984E15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flipH="1">
            <a:off x="1521795" y="5310035"/>
            <a:ext cx="1" cy="8864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49A5CEC6-ADCB-73AA-C00E-577DF00472EE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2182530" y="2677953"/>
            <a:ext cx="1034656" cy="28444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ector: angular 15">
            <a:extLst>
              <a:ext uri="{FF2B5EF4-FFF2-40B4-BE49-F238E27FC236}">
                <a16:creationId xmlns:a16="http://schemas.microsoft.com/office/drawing/2014/main" id="{B8DE04C6-F6D7-29E0-9A20-61FB3A769DA7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2297723" y="4903674"/>
            <a:ext cx="881620" cy="27537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195FC8AC-EED1-70F4-B646-ADE0ED4459A7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54296" y="5702929"/>
            <a:ext cx="1544480" cy="204752"/>
          </a:xfrm>
          <a:prstGeom prst="bentConnector3">
            <a:avLst>
              <a:gd name="adj1" fmla="val 3354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: angular 17">
            <a:extLst>
              <a:ext uri="{FF2B5EF4-FFF2-40B4-BE49-F238E27FC236}">
                <a16:creationId xmlns:a16="http://schemas.microsoft.com/office/drawing/2014/main" id="{4E8F418F-83DF-48C8-67AD-6A7BDC167886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21797" y="3502907"/>
            <a:ext cx="1627233" cy="136746"/>
          </a:xfrm>
          <a:prstGeom prst="bentConnector3">
            <a:avLst>
              <a:gd name="adj1" fmla="val 61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6F3357B-9079-76CB-FDA0-8614326875D7}"/>
              </a:ext>
            </a:extLst>
          </p:cNvPr>
          <p:cNvSpPr txBox="1"/>
          <p:nvPr/>
        </p:nvSpPr>
        <p:spPr>
          <a:xfrm>
            <a:off x="2996982" y="2308602"/>
            <a:ext cx="54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000"/>
              <a:t>Sí</a:t>
            </a:r>
            <a:endParaRPr lang="es-PE" sz="2000">
              <a:solidFill>
                <a:srgbClr val="7030A0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9CF2425-FEE7-79E8-AD98-9CED1C7DB1EC}"/>
              </a:ext>
            </a:extLst>
          </p:cNvPr>
          <p:cNvSpPr txBox="1"/>
          <p:nvPr/>
        </p:nvSpPr>
        <p:spPr>
          <a:xfrm>
            <a:off x="2347974" y="4517650"/>
            <a:ext cx="54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000"/>
              <a:t>Sí</a:t>
            </a:r>
            <a:endParaRPr lang="es-PE" sz="2000">
              <a:solidFill>
                <a:srgbClr val="7030A0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CE05D89-7D55-2136-C72D-A1B44CAF70BA}"/>
              </a:ext>
            </a:extLst>
          </p:cNvPr>
          <p:cNvSpPr txBox="1"/>
          <p:nvPr/>
        </p:nvSpPr>
        <p:spPr>
          <a:xfrm>
            <a:off x="1027041" y="3040407"/>
            <a:ext cx="54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000"/>
              <a:t>No</a:t>
            </a:r>
            <a:endParaRPr lang="es-PE" sz="2000">
              <a:solidFill>
                <a:srgbClr val="7030A0"/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1E83185-F549-D9C8-92F9-BFE3C3B2B71B}"/>
              </a:ext>
            </a:extLst>
          </p:cNvPr>
          <p:cNvSpPr txBox="1"/>
          <p:nvPr/>
        </p:nvSpPr>
        <p:spPr>
          <a:xfrm>
            <a:off x="1042539" y="5337241"/>
            <a:ext cx="54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000"/>
              <a:t>No</a:t>
            </a:r>
            <a:endParaRPr lang="es-PE" sz="2000">
              <a:solidFill>
                <a:srgbClr val="7030A0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1439F30-94FC-1747-7CAD-3FA582FCDB16}"/>
              </a:ext>
            </a:extLst>
          </p:cNvPr>
          <p:cNvSpPr txBox="1"/>
          <p:nvPr/>
        </p:nvSpPr>
        <p:spPr>
          <a:xfrm>
            <a:off x="9380549" y="2544418"/>
            <a:ext cx="21682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4000"/>
              <a:t>Output:</a:t>
            </a:r>
          </a:p>
          <a:p>
            <a:r>
              <a:rPr lang="es-PE" sz="4000">
                <a:solidFill>
                  <a:srgbClr val="7030A0"/>
                </a:solidFill>
              </a:rPr>
              <a:t>Pequeño</a:t>
            </a:r>
          </a:p>
          <a:p>
            <a:r>
              <a:rPr lang="es-PE" sz="4000">
                <a:solidFill>
                  <a:srgbClr val="7030A0"/>
                </a:solidFill>
              </a:rPr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3804025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34D69FB-0308-D1F7-B37F-FA9C74595EF6}"/>
              </a:ext>
            </a:extLst>
          </p:cNvPr>
          <p:cNvSpPr/>
          <p:nvPr/>
        </p:nvSpPr>
        <p:spPr>
          <a:xfrm>
            <a:off x="745867" y="853055"/>
            <a:ext cx="10800000" cy="540000"/>
          </a:xfrm>
          <a:prstGeom prst="rect">
            <a:avLst/>
          </a:prstGeom>
          <a:solidFill>
            <a:srgbClr val="EC65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000">
                <a:latin typeface="Arial Rounded MT Bold" panose="020F0704030504030204" pitchFamily="34" charset="0"/>
              </a:rPr>
              <a:t>Operadores</a:t>
            </a:r>
            <a:endParaRPr lang="es-PE" sz="3000">
              <a:latin typeface="Arial Rounded MT Bold" panose="020F0704030504030204" pitchFamily="34" charset="0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5074253-7F07-11F2-8940-D67FA0F49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Fábrica de programadores - Julio del 2025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38E83AD-291B-A8F6-62CF-58CEABD4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911F-02F8-4E93-BAC7-3ABD5FD22D86}" type="slidenum">
              <a:rPr lang="es-PE" smtClean="0"/>
              <a:t>38</a:t>
            </a:fld>
            <a:endParaRPr lang="es-PE"/>
          </a:p>
        </p:txBody>
      </p:sp>
      <p:graphicFrame>
        <p:nvGraphicFramePr>
          <p:cNvPr id="5" name="Tabla 6">
            <a:extLst>
              <a:ext uri="{FF2B5EF4-FFF2-40B4-BE49-F238E27FC236}">
                <a16:creationId xmlns:a16="http://schemas.microsoft.com/office/drawing/2014/main" id="{26B3F9B6-39AB-C5A3-0C6B-89E184A11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760897"/>
              </p:ext>
            </p:extLst>
          </p:nvPr>
        </p:nvGraphicFramePr>
        <p:xfrm>
          <a:off x="3095336" y="1614316"/>
          <a:ext cx="6001328" cy="362936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00664">
                  <a:extLst>
                    <a:ext uri="{9D8B030D-6E8A-4147-A177-3AD203B41FA5}">
                      <a16:colId xmlns:a16="http://schemas.microsoft.com/office/drawing/2014/main" val="1544658505"/>
                    </a:ext>
                  </a:extLst>
                </a:gridCol>
                <a:gridCol w="3000664">
                  <a:extLst>
                    <a:ext uri="{9D8B030D-6E8A-4147-A177-3AD203B41FA5}">
                      <a16:colId xmlns:a16="http://schemas.microsoft.com/office/drawing/2014/main" val="2842015528"/>
                    </a:ext>
                  </a:extLst>
                </a:gridCol>
              </a:tblGrid>
              <a:tr h="518481">
                <a:tc>
                  <a:txBody>
                    <a:bodyPr/>
                    <a:lstStyle/>
                    <a:p>
                      <a:pPr algn="ctr"/>
                      <a:r>
                        <a:rPr lang="es-PE" sz="2500"/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500"/>
                        <a:t>Significado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7475"/>
                  </a:ext>
                </a:extLst>
              </a:tr>
              <a:tr h="518481">
                <a:tc>
                  <a:txBody>
                    <a:bodyPr/>
                    <a:lstStyle/>
                    <a:p>
                      <a:pPr algn="ctr"/>
                      <a:r>
                        <a:rPr lang="es-PE" sz="2500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500"/>
                        <a:t>Menor 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583807"/>
                  </a:ext>
                </a:extLst>
              </a:tr>
              <a:tr h="518481">
                <a:tc>
                  <a:txBody>
                    <a:bodyPr/>
                    <a:lstStyle/>
                    <a:p>
                      <a:pPr algn="ctr"/>
                      <a:r>
                        <a:rPr lang="es-PE" sz="2500"/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500"/>
                        <a:t>Menor igual 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937349"/>
                  </a:ext>
                </a:extLst>
              </a:tr>
              <a:tr h="518481">
                <a:tc>
                  <a:txBody>
                    <a:bodyPr/>
                    <a:lstStyle/>
                    <a:p>
                      <a:pPr algn="ctr"/>
                      <a:r>
                        <a:rPr lang="es-PE" sz="2500"/>
                        <a:t>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500"/>
                        <a:t>Igual 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883446"/>
                  </a:ext>
                </a:extLst>
              </a:tr>
              <a:tr h="518481">
                <a:tc>
                  <a:txBody>
                    <a:bodyPr/>
                    <a:lstStyle/>
                    <a:p>
                      <a:pPr algn="ctr"/>
                      <a:r>
                        <a:rPr lang="es-PE" sz="250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500"/>
                        <a:t>Mayor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451478"/>
                  </a:ext>
                </a:extLst>
              </a:tr>
              <a:tr h="518481">
                <a:tc>
                  <a:txBody>
                    <a:bodyPr/>
                    <a:lstStyle/>
                    <a:p>
                      <a:pPr algn="ctr"/>
                      <a:r>
                        <a:rPr lang="es-PE" sz="2500"/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500"/>
                        <a:t>Mayor igual 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99292"/>
                  </a:ext>
                </a:extLst>
              </a:tr>
              <a:tr h="518481">
                <a:tc>
                  <a:txBody>
                    <a:bodyPr/>
                    <a:lstStyle/>
                    <a:p>
                      <a:pPr algn="ctr"/>
                      <a:r>
                        <a:rPr lang="es-PE" sz="2500"/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500"/>
                        <a:t>No igual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155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91353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34D69FB-0308-D1F7-B37F-FA9C74595EF6}"/>
              </a:ext>
            </a:extLst>
          </p:cNvPr>
          <p:cNvSpPr/>
          <p:nvPr/>
        </p:nvSpPr>
        <p:spPr>
          <a:xfrm>
            <a:off x="745867" y="853055"/>
            <a:ext cx="10800000" cy="540000"/>
          </a:xfrm>
          <a:prstGeom prst="rect">
            <a:avLst/>
          </a:prstGeom>
          <a:solidFill>
            <a:srgbClr val="EC65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000">
                <a:latin typeface="Arial Rounded MT Bold" panose="020F0704030504030204" pitchFamily="34" charset="0"/>
              </a:rPr>
              <a:t>Algunas comparaciones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5074253-7F07-11F2-8940-D67FA0F49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Fábrica de programadores - Julio del 2025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38E83AD-291B-A8F6-62CF-58CEABD4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911F-02F8-4E93-BAC7-3ABD5FD22D86}" type="slidenum">
              <a:rPr lang="es-PE" smtClean="0"/>
              <a:t>39</a:t>
            </a:fld>
            <a:endParaRPr lang="es-PE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B726444-E31D-9977-7A39-A9456375B66C}"/>
              </a:ext>
            </a:extLst>
          </p:cNvPr>
          <p:cNvSpPr txBox="1"/>
          <p:nvPr/>
        </p:nvSpPr>
        <p:spPr>
          <a:xfrm>
            <a:off x="719709" y="1393055"/>
            <a:ext cx="663778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/>
              <a:t>x  =   4</a:t>
            </a:r>
          </a:p>
          <a:p>
            <a:r>
              <a:rPr lang="es-PE" sz="2400" err="1">
                <a:solidFill>
                  <a:srgbClr val="2E75B6"/>
                </a:solidFill>
              </a:rPr>
              <a:t>if</a:t>
            </a:r>
            <a:r>
              <a:rPr lang="es-PE" sz="2400">
                <a:solidFill>
                  <a:srgbClr val="2E75B6"/>
                </a:solidFill>
              </a:rPr>
              <a:t> x == 4:</a:t>
            </a:r>
          </a:p>
          <a:p>
            <a:r>
              <a:rPr lang="es-PE" sz="2400">
                <a:solidFill>
                  <a:srgbClr val="2E75B6"/>
                </a:solidFill>
              </a:rPr>
              <a:t>	print(‘Es igual a 4’)</a:t>
            </a:r>
          </a:p>
          <a:p>
            <a:r>
              <a:rPr lang="es-PE" sz="2400" err="1">
                <a:solidFill>
                  <a:srgbClr val="7030A0"/>
                </a:solidFill>
              </a:rPr>
              <a:t>if</a:t>
            </a:r>
            <a:r>
              <a:rPr lang="es-PE" sz="2400">
                <a:solidFill>
                  <a:srgbClr val="7030A0"/>
                </a:solidFill>
              </a:rPr>
              <a:t> x &gt; 3:</a:t>
            </a:r>
          </a:p>
          <a:p>
            <a:r>
              <a:rPr lang="es-PE" sz="2400">
                <a:solidFill>
                  <a:srgbClr val="7030A0"/>
                </a:solidFill>
              </a:rPr>
              <a:t>	print(‘Es mayor a 3’)</a:t>
            </a:r>
          </a:p>
          <a:p>
            <a:r>
              <a:rPr lang="es-PE" sz="2400" err="1">
                <a:solidFill>
                  <a:srgbClr val="D7712B"/>
                </a:solidFill>
              </a:rPr>
              <a:t>if</a:t>
            </a:r>
            <a:r>
              <a:rPr lang="es-PE" sz="2400">
                <a:solidFill>
                  <a:srgbClr val="D7712B"/>
                </a:solidFill>
              </a:rPr>
              <a:t> x &gt;= 4:</a:t>
            </a:r>
          </a:p>
          <a:p>
            <a:r>
              <a:rPr lang="es-PE" sz="2400">
                <a:solidFill>
                  <a:srgbClr val="D7712B"/>
                </a:solidFill>
              </a:rPr>
              <a:t>	print(‘Es mayor o igual a  4’)</a:t>
            </a:r>
          </a:p>
          <a:p>
            <a:endParaRPr lang="es-PE" sz="2400">
              <a:solidFill>
                <a:srgbClr val="D7712B"/>
              </a:solidFill>
            </a:endParaRPr>
          </a:p>
          <a:p>
            <a:r>
              <a:rPr lang="es-PE" sz="2400" err="1">
                <a:solidFill>
                  <a:srgbClr val="00B050"/>
                </a:solidFill>
              </a:rPr>
              <a:t>if</a:t>
            </a:r>
            <a:r>
              <a:rPr lang="es-PE" sz="2400">
                <a:solidFill>
                  <a:srgbClr val="00B050"/>
                </a:solidFill>
              </a:rPr>
              <a:t> x &lt; 5: print(‘Es menor a 5’)</a:t>
            </a:r>
          </a:p>
          <a:p>
            <a:endParaRPr lang="es-PE" sz="2400">
              <a:solidFill>
                <a:srgbClr val="00B050"/>
              </a:solidFill>
            </a:endParaRPr>
          </a:p>
          <a:p>
            <a:r>
              <a:rPr lang="es-PE" sz="2400" err="1">
                <a:solidFill>
                  <a:schemeClr val="accent3">
                    <a:lumMod val="75000"/>
                  </a:schemeClr>
                </a:solidFill>
              </a:rPr>
              <a:t>if</a:t>
            </a:r>
            <a:r>
              <a:rPr lang="es-PE" sz="2400">
                <a:solidFill>
                  <a:schemeClr val="accent3">
                    <a:lumMod val="75000"/>
                  </a:schemeClr>
                </a:solidFill>
              </a:rPr>
              <a:t> x &lt;= 4:</a:t>
            </a:r>
          </a:p>
          <a:p>
            <a:r>
              <a:rPr lang="es-PE" sz="2400">
                <a:solidFill>
                  <a:schemeClr val="accent3">
                    <a:lumMod val="75000"/>
                  </a:schemeClr>
                </a:solidFill>
              </a:rPr>
              <a:t>	print(‘Es menor o igual a 4’)</a:t>
            </a:r>
          </a:p>
          <a:p>
            <a:r>
              <a:rPr lang="es-PE" sz="2400" err="1">
                <a:solidFill>
                  <a:srgbClr val="843C0C"/>
                </a:solidFill>
              </a:rPr>
              <a:t>if</a:t>
            </a:r>
            <a:r>
              <a:rPr lang="es-PE" sz="2400">
                <a:solidFill>
                  <a:srgbClr val="843C0C"/>
                </a:solidFill>
              </a:rPr>
              <a:t> x != 5:</a:t>
            </a:r>
          </a:p>
          <a:p>
            <a:r>
              <a:rPr lang="es-PE" sz="2400">
                <a:solidFill>
                  <a:srgbClr val="843C0C"/>
                </a:solidFill>
              </a:rPr>
              <a:t>	print(‘Es diferente a 5’)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CBF9058-E020-6122-E4F0-14D3A1B9ED9D}"/>
              </a:ext>
            </a:extLst>
          </p:cNvPr>
          <p:cNvSpPr txBox="1"/>
          <p:nvPr/>
        </p:nvSpPr>
        <p:spPr>
          <a:xfrm>
            <a:off x="7972775" y="1393055"/>
            <a:ext cx="357309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/>
              <a:t>Output:</a:t>
            </a:r>
          </a:p>
          <a:p>
            <a:endParaRPr lang="es-PE" sz="2400"/>
          </a:p>
          <a:p>
            <a:r>
              <a:rPr lang="es-PE" sz="2400">
                <a:solidFill>
                  <a:srgbClr val="2E75B6"/>
                </a:solidFill>
              </a:rPr>
              <a:t>Es igual a 4</a:t>
            </a:r>
          </a:p>
          <a:p>
            <a:endParaRPr lang="es-PE" sz="2400">
              <a:solidFill>
                <a:srgbClr val="2E75B6"/>
              </a:solidFill>
            </a:endParaRPr>
          </a:p>
          <a:p>
            <a:r>
              <a:rPr lang="es-PE" sz="2400">
                <a:solidFill>
                  <a:srgbClr val="7030A0"/>
                </a:solidFill>
              </a:rPr>
              <a:t>Es mayor a 3</a:t>
            </a:r>
          </a:p>
          <a:p>
            <a:endParaRPr lang="es-PE" sz="2400">
              <a:solidFill>
                <a:srgbClr val="7030A0"/>
              </a:solidFill>
            </a:endParaRPr>
          </a:p>
          <a:p>
            <a:r>
              <a:rPr lang="es-PE" sz="2400">
                <a:solidFill>
                  <a:srgbClr val="D7712B"/>
                </a:solidFill>
              </a:rPr>
              <a:t>Es mayor o igual a 4</a:t>
            </a:r>
          </a:p>
          <a:p>
            <a:endParaRPr lang="es-PE" sz="2400">
              <a:solidFill>
                <a:srgbClr val="D7712B"/>
              </a:solidFill>
            </a:endParaRPr>
          </a:p>
          <a:p>
            <a:r>
              <a:rPr lang="es-PE" sz="2400">
                <a:solidFill>
                  <a:srgbClr val="00B050"/>
                </a:solidFill>
              </a:rPr>
              <a:t>Es menor a 5</a:t>
            </a:r>
          </a:p>
          <a:p>
            <a:endParaRPr lang="es-PE" sz="2400">
              <a:solidFill>
                <a:srgbClr val="00B050"/>
              </a:solidFill>
            </a:endParaRPr>
          </a:p>
          <a:p>
            <a:r>
              <a:rPr lang="es-PE" sz="2400">
                <a:solidFill>
                  <a:schemeClr val="accent3">
                    <a:lumMod val="75000"/>
                  </a:schemeClr>
                </a:solidFill>
              </a:rPr>
              <a:t>Es menor o igual a 4</a:t>
            </a:r>
          </a:p>
          <a:p>
            <a:endParaRPr lang="es-PE" sz="240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s-PE" sz="2400">
                <a:solidFill>
                  <a:srgbClr val="843C0C"/>
                </a:solidFill>
              </a:rPr>
              <a:t>Es diferente a 5</a:t>
            </a:r>
          </a:p>
          <a:p>
            <a:endParaRPr lang="es-PE" sz="24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389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F5C1DED3-6728-342D-B933-8BDD8A1BC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Fábrica de programadores - Julio del 2025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3254ED5-C7FE-7346-7AD8-E43C50D10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911F-02F8-4E93-BAC7-3ABD5FD22D86}" type="slidenum">
              <a:rPr lang="es-PE" smtClean="0"/>
              <a:t>4</a:t>
            </a:fld>
            <a:endParaRPr lang="es-PE"/>
          </a:p>
        </p:txBody>
      </p:sp>
      <p:pic>
        <p:nvPicPr>
          <p:cNvPr id="1027" name="Picture 3" descr="niña jugando video juego en línea vector ilustración pro descargar 7023247  Vector en Vecteezy">
            <a:extLst>
              <a:ext uri="{FF2B5EF4-FFF2-40B4-BE49-F238E27FC236}">
                <a16:creationId xmlns:a16="http://schemas.microsoft.com/office/drawing/2014/main" id="{306E4F1D-FD70-4BBC-BEAE-6B4E3D10A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752" y="1490033"/>
            <a:ext cx="2423709" cy="193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0DFFB3D5-321D-482A-BD06-4CE72B64777D}"/>
              </a:ext>
            </a:extLst>
          </p:cNvPr>
          <p:cNvSpPr/>
          <p:nvPr/>
        </p:nvSpPr>
        <p:spPr>
          <a:xfrm>
            <a:off x="4497435" y="844467"/>
            <a:ext cx="44226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Reflexionemos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B37B003-0ED9-4006-8B4C-B99E58EE8FEF}"/>
              </a:ext>
            </a:extLst>
          </p:cNvPr>
          <p:cNvSpPr txBox="1"/>
          <p:nvPr/>
        </p:nvSpPr>
        <p:spPr>
          <a:xfrm>
            <a:off x="3490275" y="1806505"/>
            <a:ext cx="56065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PE" altLang="es-PE" sz="1600" b="1">
                <a:latin typeface="Arial" panose="020B0604020202020204" pitchFamily="34" charset="0"/>
              </a:rPr>
              <a:t>El caso de Mariana nos muestra que p</a:t>
            </a:r>
            <a:r>
              <a:rPr kumimoji="0" lang="es-PE" altLang="es-PE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rogramar es como hablarle a una máquina y decirle qué hacer</a:t>
            </a:r>
            <a:r>
              <a:rPr kumimoji="0" lang="es-PE" altLang="es-P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No necesitas ser un experto. Solo necesitas curiosidad, ganas de aprender y dar el primer paso.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28F58E4-B749-46CC-9706-4ABAB616DE65}"/>
              </a:ext>
            </a:extLst>
          </p:cNvPr>
          <p:cNvSpPr txBox="1"/>
          <p:nvPr/>
        </p:nvSpPr>
        <p:spPr>
          <a:xfrm>
            <a:off x="3661531" y="3429000"/>
            <a:ext cx="56065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PE" altLang="es-P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¿Te gustaría ser </a:t>
            </a:r>
            <a:r>
              <a:rPr kumimoji="0" lang="es-PE" altLang="es-PE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creador y no solo usuario</a:t>
            </a:r>
            <a:r>
              <a:rPr kumimoji="0" lang="es-PE" altLang="es-P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tecnología?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21D666B-6EF9-440E-BB7A-CA3E78A13CC0}"/>
              </a:ext>
            </a:extLst>
          </p:cNvPr>
          <p:cNvSpPr txBox="1"/>
          <p:nvPr/>
        </p:nvSpPr>
        <p:spPr>
          <a:xfrm>
            <a:off x="3576297" y="4159035"/>
            <a:ext cx="62648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sz="1800" kern="100">
                <a:effectLst/>
                <a:latin typeface="Aptos"/>
                <a:ea typeface="Aptos"/>
                <a:cs typeface="Times New Roman" panose="02020603050405020304" pitchFamily="18" charset="0"/>
              </a:rPr>
              <a:t>¿Te ha pasado que alguna vez quieres que algo funcione como tú lo imaginas? ¿Un juego, una app, un robot?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4FED1D5-DF95-4C3D-A4EE-A3B8391BE391}"/>
              </a:ext>
            </a:extLst>
          </p:cNvPr>
          <p:cNvSpPr txBox="1"/>
          <p:nvPr/>
        </p:nvSpPr>
        <p:spPr>
          <a:xfrm>
            <a:off x="3490275" y="5221446"/>
            <a:ext cx="8339183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b="1" kern="100">
                <a:effectLst/>
                <a:latin typeface="Aptos"/>
                <a:ea typeface="Aptos"/>
                <a:cs typeface="Times New Roman" panose="02020603050405020304" pitchFamily="18" charset="0"/>
              </a:rPr>
              <a:t>Así como Mariana, tú también puedes darle órdenes a una computadora y lograr cosas útiles y divertidas.</a:t>
            </a:r>
          </a:p>
        </p:txBody>
      </p:sp>
    </p:spTree>
    <p:extLst>
      <p:ext uri="{BB962C8B-B14F-4D97-AF65-F5344CB8AC3E}">
        <p14:creationId xmlns:p14="http://schemas.microsoft.com/office/powerpoint/2010/main" val="27970189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34D69FB-0308-D1F7-B37F-FA9C74595EF6}"/>
              </a:ext>
            </a:extLst>
          </p:cNvPr>
          <p:cNvSpPr/>
          <p:nvPr/>
        </p:nvSpPr>
        <p:spPr>
          <a:xfrm>
            <a:off x="745867" y="853055"/>
            <a:ext cx="10800000" cy="540000"/>
          </a:xfrm>
          <a:prstGeom prst="rect">
            <a:avLst/>
          </a:prstGeom>
          <a:solidFill>
            <a:srgbClr val="EC65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000">
                <a:latin typeface="Arial Rounded MT Bold" panose="020F0704030504030204" pitchFamily="34" charset="0"/>
              </a:rPr>
              <a:t>Decisiones en una sola dirección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5074253-7F07-11F2-8940-D67FA0F49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Fábrica de programadores - Julio del 2025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38E83AD-291B-A8F6-62CF-58CEABD4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911F-02F8-4E93-BAC7-3ABD5FD22D86}" type="slidenum">
              <a:rPr lang="es-PE" smtClean="0"/>
              <a:t>40</a:t>
            </a:fld>
            <a:endParaRPr lang="es-PE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FBB60AE-574F-F5AC-587B-31745FCA9767}"/>
              </a:ext>
            </a:extLst>
          </p:cNvPr>
          <p:cNvSpPr txBox="1"/>
          <p:nvPr/>
        </p:nvSpPr>
        <p:spPr>
          <a:xfrm>
            <a:off x="9271840" y="1536174"/>
            <a:ext cx="2743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000"/>
              <a:t>Output:</a:t>
            </a:r>
          </a:p>
          <a:p>
            <a:r>
              <a:rPr lang="es-PE" sz="3000">
                <a:solidFill>
                  <a:srgbClr val="D7712B"/>
                </a:solidFill>
              </a:rPr>
              <a:t>Antes de 4</a:t>
            </a:r>
          </a:p>
          <a:p>
            <a:r>
              <a:rPr lang="es-PE" sz="3000">
                <a:solidFill>
                  <a:srgbClr val="7030A0"/>
                </a:solidFill>
              </a:rPr>
              <a:t>Es 4</a:t>
            </a:r>
          </a:p>
          <a:p>
            <a:r>
              <a:rPr lang="es-PE" sz="3000">
                <a:solidFill>
                  <a:srgbClr val="7030A0"/>
                </a:solidFill>
              </a:rPr>
              <a:t>Todavía 4</a:t>
            </a:r>
          </a:p>
          <a:p>
            <a:r>
              <a:rPr lang="es-PE" sz="3000">
                <a:solidFill>
                  <a:srgbClr val="7030A0"/>
                </a:solidFill>
              </a:rPr>
              <a:t>Y sigue</a:t>
            </a:r>
          </a:p>
          <a:p>
            <a:r>
              <a:rPr lang="es-PE" sz="3000">
                <a:solidFill>
                  <a:srgbClr val="D7712B"/>
                </a:solidFill>
              </a:rPr>
              <a:t>Después de 4</a:t>
            </a:r>
          </a:p>
          <a:p>
            <a:r>
              <a:rPr lang="es-PE" sz="3000">
                <a:solidFill>
                  <a:srgbClr val="D7712B"/>
                </a:solidFill>
              </a:rPr>
              <a:t>Antes de 5</a:t>
            </a:r>
          </a:p>
          <a:p>
            <a:r>
              <a:rPr lang="es-PE" sz="3000">
                <a:solidFill>
                  <a:srgbClr val="D7712B"/>
                </a:solidFill>
              </a:rPr>
              <a:t>Después de 5</a:t>
            </a:r>
          </a:p>
        </p:txBody>
      </p:sp>
      <p:sp>
        <p:nvSpPr>
          <p:cNvPr id="6" name="Diagrama de flujo: decisión 5">
            <a:extLst>
              <a:ext uri="{FF2B5EF4-FFF2-40B4-BE49-F238E27FC236}">
                <a16:creationId xmlns:a16="http://schemas.microsoft.com/office/drawing/2014/main" id="{BB34F24E-45EC-3E6D-FFE7-4541A54EFACD}"/>
              </a:ext>
            </a:extLst>
          </p:cNvPr>
          <p:cNvSpPr/>
          <p:nvPr/>
        </p:nvSpPr>
        <p:spPr>
          <a:xfrm>
            <a:off x="670177" y="2113959"/>
            <a:ext cx="1485335" cy="774087"/>
          </a:xfrm>
          <a:prstGeom prst="flowChartDecision">
            <a:avLst/>
          </a:prstGeom>
          <a:solidFill>
            <a:schemeClr val="bg1"/>
          </a:solidFill>
          <a:ln>
            <a:solidFill>
              <a:srgbClr val="D771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>
                <a:solidFill>
                  <a:schemeClr val="tx1"/>
                </a:solidFill>
              </a:rPr>
              <a:t>x == 4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945D35C-21CB-4A43-0743-F71CD7BA6A58}"/>
              </a:ext>
            </a:extLst>
          </p:cNvPr>
          <p:cNvSpPr/>
          <p:nvPr/>
        </p:nvSpPr>
        <p:spPr>
          <a:xfrm>
            <a:off x="2095502" y="2785445"/>
            <a:ext cx="1963878" cy="523875"/>
          </a:xfrm>
          <a:prstGeom prst="rect">
            <a:avLst/>
          </a:prstGeom>
          <a:solidFill>
            <a:schemeClr val="bg1"/>
          </a:solidFill>
          <a:ln>
            <a:solidFill>
              <a:srgbClr val="D771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>
                <a:solidFill>
                  <a:schemeClr val="tx1"/>
                </a:solidFill>
              </a:rPr>
              <a:t>print (‘Es 4’)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054D4ABF-9F40-377A-813D-BA68B19C7855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412845" y="1814945"/>
            <a:ext cx="0" cy="2990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2DAF354B-EF3F-AF70-2051-D577C7041939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412845" y="2888046"/>
            <a:ext cx="0" cy="24736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ector: angular 9">
            <a:extLst>
              <a:ext uri="{FF2B5EF4-FFF2-40B4-BE49-F238E27FC236}">
                <a16:creationId xmlns:a16="http://schemas.microsoft.com/office/drawing/2014/main" id="{E97C557B-5365-07ED-32C7-A4D3959B9441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155512" y="2501003"/>
            <a:ext cx="921929" cy="28444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7EC9D54-9DFB-B1EA-5007-3D1EE979A8FF}"/>
              </a:ext>
            </a:extLst>
          </p:cNvPr>
          <p:cNvSpPr txBox="1"/>
          <p:nvPr/>
        </p:nvSpPr>
        <p:spPr>
          <a:xfrm>
            <a:off x="2969964" y="2131652"/>
            <a:ext cx="54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000"/>
              <a:t>Sí</a:t>
            </a:r>
            <a:endParaRPr lang="es-PE" sz="2000">
              <a:solidFill>
                <a:srgbClr val="7030A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47019E8-473C-3EBA-8C5E-6E84F838EE6C}"/>
              </a:ext>
            </a:extLst>
          </p:cNvPr>
          <p:cNvSpPr txBox="1"/>
          <p:nvPr/>
        </p:nvSpPr>
        <p:spPr>
          <a:xfrm>
            <a:off x="1000023" y="2863457"/>
            <a:ext cx="54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000"/>
              <a:t>No</a:t>
            </a:r>
            <a:endParaRPr lang="es-PE" sz="2000">
              <a:solidFill>
                <a:srgbClr val="7030A0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486A906-8F19-E8FE-3F78-C0FBBD2F7BE3}"/>
              </a:ext>
            </a:extLst>
          </p:cNvPr>
          <p:cNvSpPr/>
          <p:nvPr/>
        </p:nvSpPr>
        <p:spPr>
          <a:xfrm>
            <a:off x="2095502" y="3575976"/>
            <a:ext cx="1963878" cy="523875"/>
          </a:xfrm>
          <a:prstGeom prst="rect">
            <a:avLst/>
          </a:prstGeom>
          <a:solidFill>
            <a:schemeClr val="bg1"/>
          </a:solidFill>
          <a:ln>
            <a:solidFill>
              <a:srgbClr val="D771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>
                <a:solidFill>
                  <a:schemeClr val="tx1"/>
                </a:solidFill>
              </a:rPr>
              <a:t>print (‘Todavía 4’)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9D8A1CD-5770-B8D4-6DBC-6E6786876185}"/>
              </a:ext>
            </a:extLst>
          </p:cNvPr>
          <p:cNvSpPr/>
          <p:nvPr/>
        </p:nvSpPr>
        <p:spPr>
          <a:xfrm>
            <a:off x="2095501" y="4345378"/>
            <a:ext cx="1963878" cy="523875"/>
          </a:xfrm>
          <a:prstGeom prst="rect">
            <a:avLst/>
          </a:prstGeom>
          <a:solidFill>
            <a:schemeClr val="bg1"/>
          </a:solidFill>
          <a:ln>
            <a:solidFill>
              <a:srgbClr val="D771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>
                <a:solidFill>
                  <a:schemeClr val="tx1"/>
                </a:solidFill>
              </a:rPr>
              <a:t>print (‘Y sigue’)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87AD95C3-8E78-110D-F691-12AF24406570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077441" y="3309320"/>
            <a:ext cx="0" cy="2666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2EC90310-2F58-3D66-14FA-2BA24A4ABB6D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3077441" y="4099851"/>
            <a:ext cx="0" cy="2455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35F33E94-5F1D-85CB-9A3B-F63314579957}"/>
              </a:ext>
            </a:extLst>
          </p:cNvPr>
          <p:cNvCxnSpPr>
            <a:cxnSpLocks/>
          </p:cNvCxnSpPr>
          <p:nvPr/>
        </p:nvCxnSpPr>
        <p:spPr>
          <a:xfrm>
            <a:off x="3077441" y="4869253"/>
            <a:ext cx="0" cy="2455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D0BE155-AA5F-00AD-3BF4-CB3971AF06EE}"/>
              </a:ext>
            </a:extLst>
          </p:cNvPr>
          <p:cNvSpPr txBox="1"/>
          <p:nvPr/>
        </p:nvSpPr>
        <p:spPr>
          <a:xfrm>
            <a:off x="5104152" y="1291062"/>
            <a:ext cx="4655669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500"/>
              <a:t>x = 4</a:t>
            </a:r>
          </a:p>
          <a:p>
            <a:r>
              <a:rPr lang="es-PE" sz="2500">
                <a:solidFill>
                  <a:srgbClr val="D7712B"/>
                </a:solidFill>
              </a:rPr>
              <a:t>print (‘Antes de 4’)</a:t>
            </a:r>
          </a:p>
          <a:p>
            <a:r>
              <a:rPr lang="es-PE" sz="2500" err="1">
                <a:solidFill>
                  <a:srgbClr val="7030A0"/>
                </a:solidFill>
              </a:rPr>
              <a:t>if</a:t>
            </a:r>
            <a:r>
              <a:rPr lang="es-PE" sz="2500">
                <a:solidFill>
                  <a:srgbClr val="7030A0"/>
                </a:solidFill>
              </a:rPr>
              <a:t> x == 4:</a:t>
            </a:r>
          </a:p>
          <a:p>
            <a:r>
              <a:rPr lang="es-PE" sz="2500">
                <a:solidFill>
                  <a:srgbClr val="7030A0"/>
                </a:solidFill>
              </a:rPr>
              <a:t>	print(‘Es 4’)</a:t>
            </a:r>
          </a:p>
          <a:p>
            <a:r>
              <a:rPr lang="es-PE" sz="2500">
                <a:solidFill>
                  <a:srgbClr val="7030A0"/>
                </a:solidFill>
              </a:rPr>
              <a:t>	print(‘Todavía 4’)</a:t>
            </a:r>
          </a:p>
          <a:p>
            <a:r>
              <a:rPr lang="es-PE" sz="2500">
                <a:solidFill>
                  <a:srgbClr val="7030A0"/>
                </a:solidFill>
              </a:rPr>
              <a:t>	print(‘Y sigue’)</a:t>
            </a:r>
          </a:p>
          <a:p>
            <a:r>
              <a:rPr lang="es-PE" sz="2500">
                <a:solidFill>
                  <a:srgbClr val="D7712B"/>
                </a:solidFill>
              </a:rPr>
              <a:t>print (‘Después de 4’)</a:t>
            </a:r>
          </a:p>
          <a:p>
            <a:r>
              <a:rPr lang="es-PE" sz="2500">
                <a:solidFill>
                  <a:srgbClr val="D7712B"/>
                </a:solidFill>
              </a:rPr>
              <a:t>print (‘Antes de 5’)</a:t>
            </a:r>
          </a:p>
          <a:p>
            <a:r>
              <a:rPr lang="es-PE" sz="2500" err="1">
                <a:solidFill>
                  <a:srgbClr val="00B0F0"/>
                </a:solidFill>
              </a:rPr>
              <a:t>if</a:t>
            </a:r>
            <a:r>
              <a:rPr lang="es-PE" sz="2500">
                <a:solidFill>
                  <a:srgbClr val="00B0F0"/>
                </a:solidFill>
              </a:rPr>
              <a:t> x == 5:</a:t>
            </a:r>
          </a:p>
          <a:p>
            <a:r>
              <a:rPr lang="es-PE" sz="2500">
                <a:solidFill>
                  <a:srgbClr val="00B0F0"/>
                </a:solidFill>
              </a:rPr>
              <a:t>	print(‘Es 4’)</a:t>
            </a:r>
          </a:p>
          <a:p>
            <a:r>
              <a:rPr lang="es-PE" sz="2500">
                <a:solidFill>
                  <a:srgbClr val="00B0F0"/>
                </a:solidFill>
              </a:rPr>
              <a:t>	print(‘Todavía 4’)</a:t>
            </a:r>
          </a:p>
          <a:p>
            <a:r>
              <a:rPr lang="es-PE" sz="2500">
                <a:solidFill>
                  <a:srgbClr val="00B0F0"/>
                </a:solidFill>
              </a:rPr>
              <a:t>	print(‘Y sigue’)</a:t>
            </a:r>
          </a:p>
          <a:p>
            <a:r>
              <a:rPr lang="es-PE" sz="2500">
                <a:solidFill>
                  <a:srgbClr val="D7712B"/>
                </a:solidFill>
              </a:rPr>
              <a:t>print (‘Después de 5’)</a:t>
            </a:r>
          </a:p>
        </p:txBody>
      </p:sp>
    </p:spTree>
    <p:extLst>
      <p:ext uri="{BB962C8B-B14F-4D97-AF65-F5344CB8AC3E}">
        <p14:creationId xmlns:p14="http://schemas.microsoft.com/office/powerpoint/2010/main" val="7915786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34D69FB-0308-D1F7-B37F-FA9C74595EF6}"/>
              </a:ext>
            </a:extLst>
          </p:cNvPr>
          <p:cNvSpPr/>
          <p:nvPr/>
        </p:nvSpPr>
        <p:spPr>
          <a:xfrm>
            <a:off x="745867" y="853055"/>
            <a:ext cx="10800000" cy="540000"/>
          </a:xfrm>
          <a:prstGeom prst="rect">
            <a:avLst/>
          </a:prstGeom>
          <a:solidFill>
            <a:srgbClr val="EC65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000">
                <a:latin typeface="Arial Rounded MT Bold" panose="020F0704030504030204" pitchFamily="34" charset="0"/>
              </a:rPr>
              <a:t>Decisiones en dos direcciones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5074253-7F07-11F2-8940-D67FA0F49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Fábrica de programadores - Julio del 2025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38E83AD-291B-A8F6-62CF-58CEABD4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911F-02F8-4E93-BAC7-3ABD5FD22D86}" type="slidenum">
              <a:rPr lang="es-PE" smtClean="0"/>
              <a:t>41</a:t>
            </a:fld>
            <a:endParaRPr lang="es-PE"/>
          </a:p>
        </p:txBody>
      </p:sp>
      <p:sp>
        <p:nvSpPr>
          <p:cNvPr id="5" name="Diagrama de flujo: decisión 4">
            <a:extLst>
              <a:ext uri="{FF2B5EF4-FFF2-40B4-BE49-F238E27FC236}">
                <a16:creationId xmlns:a16="http://schemas.microsoft.com/office/drawing/2014/main" id="{98E53B4B-FCFA-38EF-4F5E-31D75B54C7D4}"/>
              </a:ext>
            </a:extLst>
          </p:cNvPr>
          <p:cNvSpPr/>
          <p:nvPr/>
        </p:nvSpPr>
        <p:spPr>
          <a:xfrm>
            <a:off x="2070397" y="2503095"/>
            <a:ext cx="1321468" cy="774087"/>
          </a:xfrm>
          <a:prstGeom prst="flowChartDecision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>
                <a:solidFill>
                  <a:schemeClr val="tx1"/>
                </a:solidFill>
              </a:rPr>
              <a:t>x &gt; 4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558E91D-D879-796E-0D86-FD2D61C543A0}"/>
              </a:ext>
            </a:extLst>
          </p:cNvPr>
          <p:cNvSpPr/>
          <p:nvPr/>
        </p:nvSpPr>
        <p:spPr>
          <a:xfrm>
            <a:off x="1955203" y="4395442"/>
            <a:ext cx="1551856" cy="523875"/>
          </a:xfrm>
          <a:prstGeom prst="rect">
            <a:avLst/>
          </a:prstGeom>
          <a:solidFill>
            <a:schemeClr val="bg1"/>
          </a:solidFill>
          <a:ln>
            <a:solidFill>
              <a:srgbClr val="843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>
                <a:solidFill>
                  <a:schemeClr val="tx1"/>
                </a:solidFill>
              </a:rPr>
              <a:t>print (‘Fin’)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23D34A68-7DF9-8B98-A32B-EE91E6C612AB}"/>
              </a:ext>
            </a:extLst>
          </p:cNvPr>
          <p:cNvCxnSpPr>
            <a:cxnSpLocks/>
          </p:cNvCxnSpPr>
          <p:nvPr/>
        </p:nvCxnSpPr>
        <p:spPr>
          <a:xfrm>
            <a:off x="2731131" y="2208103"/>
            <a:ext cx="0" cy="2949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ector: angular 7">
            <a:extLst>
              <a:ext uri="{FF2B5EF4-FFF2-40B4-BE49-F238E27FC236}">
                <a16:creationId xmlns:a16="http://schemas.microsoft.com/office/drawing/2014/main" id="{1668B5F4-45F1-11FD-C164-9FCFC848B731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391865" y="2890139"/>
            <a:ext cx="912809" cy="332342"/>
          </a:xfrm>
          <a:prstGeom prst="bentConnector3">
            <a:avLst>
              <a:gd name="adj1" fmla="val 100087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614E1EE2-77B8-C2F3-1F2E-57454C592898}"/>
              </a:ext>
            </a:extLst>
          </p:cNvPr>
          <p:cNvSpPr txBox="1"/>
          <p:nvPr/>
        </p:nvSpPr>
        <p:spPr>
          <a:xfrm>
            <a:off x="1487677" y="2503095"/>
            <a:ext cx="54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000"/>
              <a:t>No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08EB3A6-593D-645B-D3E7-F892033E55B0}"/>
              </a:ext>
            </a:extLst>
          </p:cNvPr>
          <p:cNvSpPr/>
          <p:nvPr/>
        </p:nvSpPr>
        <p:spPr>
          <a:xfrm>
            <a:off x="1955203" y="1664107"/>
            <a:ext cx="1551856" cy="5238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>
                <a:solidFill>
                  <a:schemeClr val="tx1"/>
                </a:solidFill>
              </a:rPr>
              <a:t>x = 6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76A8B87-6300-18E1-72D9-9C89B92A38C6}"/>
              </a:ext>
            </a:extLst>
          </p:cNvPr>
          <p:cNvSpPr/>
          <p:nvPr/>
        </p:nvSpPr>
        <p:spPr>
          <a:xfrm>
            <a:off x="3589390" y="3222481"/>
            <a:ext cx="1971987" cy="523875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>
                <a:solidFill>
                  <a:schemeClr val="tx1"/>
                </a:solidFill>
              </a:rPr>
              <a:t>print (‘Es mayor’)</a:t>
            </a:r>
          </a:p>
        </p:txBody>
      </p:sp>
      <p:cxnSp>
        <p:nvCxnSpPr>
          <p:cNvPr id="12" name="Conector: angular 11">
            <a:extLst>
              <a:ext uri="{FF2B5EF4-FFF2-40B4-BE49-F238E27FC236}">
                <a16:creationId xmlns:a16="http://schemas.microsoft.com/office/drawing/2014/main" id="{C3AC5651-2311-44F9-4484-2C1CC12CAE2B}"/>
              </a:ext>
            </a:extLst>
          </p:cNvPr>
          <p:cNvCxnSpPr>
            <a:cxnSpLocks/>
          </p:cNvCxnSpPr>
          <p:nvPr/>
        </p:nvCxnSpPr>
        <p:spPr>
          <a:xfrm rot="10800000" flipV="1">
            <a:off x="1386342" y="2890139"/>
            <a:ext cx="677396" cy="332342"/>
          </a:xfrm>
          <a:prstGeom prst="bentConnector2">
            <a:avLst/>
          </a:prstGeom>
          <a:ln>
            <a:solidFill>
              <a:srgbClr val="D7712B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ector: angular 12">
            <a:extLst>
              <a:ext uri="{FF2B5EF4-FFF2-40B4-BE49-F238E27FC236}">
                <a16:creationId xmlns:a16="http://schemas.microsoft.com/office/drawing/2014/main" id="{9811A9CC-2492-DF33-DF0F-BF36A1F6F999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76715" y="3255983"/>
            <a:ext cx="363888" cy="1344634"/>
          </a:xfrm>
          <a:prstGeom prst="bentConnector2">
            <a:avLst/>
          </a:prstGeom>
          <a:ln>
            <a:solidFill>
              <a:srgbClr val="D7712B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: angular 13">
            <a:extLst>
              <a:ext uri="{FF2B5EF4-FFF2-40B4-BE49-F238E27FC236}">
                <a16:creationId xmlns:a16="http://schemas.microsoft.com/office/drawing/2014/main" id="{97B1B3A6-03A3-B2D2-03A1-681D469F1DB6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30976" y="3746354"/>
            <a:ext cx="1591759" cy="363889"/>
          </a:xfrm>
          <a:prstGeom prst="bentConnector3">
            <a:avLst>
              <a:gd name="adj1" fmla="val 388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F439AE3C-1272-C56D-89FD-1133D93AB3DE}"/>
              </a:ext>
            </a:extLst>
          </p:cNvPr>
          <p:cNvCxnSpPr>
            <a:cxnSpLocks/>
          </p:cNvCxnSpPr>
          <p:nvPr/>
        </p:nvCxnSpPr>
        <p:spPr>
          <a:xfrm>
            <a:off x="2731131" y="4100450"/>
            <a:ext cx="0" cy="294992"/>
          </a:xfrm>
          <a:prstGeom prst="straightConnector1">
            <a:avLst/>
          </a:prstGeom>
          <a:ln>
            <a:solidFill>
              <a:srgbClr val="843C0C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4ADE9CA-1B5D-D982-4E0E-E1D60F8D35A1}"/>
              </a:ext>
            </a:extLst>
          </p:cNvPr>
          <p:cNvSpPr txBox="1"/>
          <p:nvPr/>
        </p:nvSpPr>
        <p:spPr>
          <a:xfrm>
            <a:off x="3613392" y="2503095"/>
            <a:ext cx="54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000"/>
              <a:t>Sí</a:t>
            </a:r>
            <a:endParaRPr lang="es-PE" sz="2000">
              <a:solidFill>
                <a:srgbClr val="7030A0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C6625F4-1ED4-26D7-AC38-35A6B68EB204}"/>
              </a:ext>
            </a:extLst>
          </p:cNvPr>
          <p:cNvSpPr txBox="1"/>
          <p:nvPr/>
        </p:nvSpPr>
        <p:spPr>
          <a:xfrm>
            <a:off x="6419790" y="1622398"/>
            <a:ext cx="57620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000"/>
              <a:t>x  =   6</a:t>
            </a:r>
          </a:p>
          <a:p>
            <a:r>
              <a:rPr lang="es-PE" sz="3000" err="1">
                <a:solidFill>
                  <a:srgbClr val="7030A0"/>
                </a:solidFill>
              </a:rPr>
              <a:t>if</a:t>
            </a:r>
            <a:r>
              <a:rPr lang="es-PE" sz="3000">
                <a:solidFill>
                  <a:srgbClr val="7030A0"/>
                </a:solidFill>
              </a:rPr>
              <a:t> x &gt; 4:</a:t>
            </a:r>
          </a:p>
          <a:p>
            <a:r>
              <a:rPr lang="es-PE" sz="3000">
                <a:solidFill>
                  <a:srgbClr val="7030A0"/>
                </a:solidFill>
              </a:rPr>
              <a:t>	</a:t>
            </a:r>
            <a:r>
              <a:rPr lang="es-PE" sz="3000" err="1">
                <a:solidFill>
                  <a:srgbClr val="7030A0"/>
                </a:solidFill>
              </a:rPr>
              <a:t>print</a:t>
            </a:r>
            <a:r>
              <a:rPr lang="es-PE" sz="3000">
                <a:solidFill>
                  <a:srgbClr val="7030A0"/>
                </a:solidFill>
              </a:rPr>
              <a:t>(“x es mayor que 4’)</a:t>
            </a:r>
          </a:p>
          <a:p>
            <a:r>
              <a:rPr lang="es-PE" sz="3000" err="1">
                <a:solidFill>
                  <a:srgbClr val="D7712B"/>
                </a:solidFill>
              </a:rPr>
              <a:t>else</a:t>
            </a:r>
            <a:r>
              <a:rPr lang="es-PE" sz="3000">
                <a:solidFill>
                  <a:srgbClr val="D7712B"/>
                </a:solidFill>
              </a:rPr>
              <a:t>:</a:t>
            </a:r>
          </a:p>
          <a:p>
            <a:r>
              <a:rPr lang="es-PE" sz="3000">
                <a:solidFill>
                  <a:srgbClr val="D7712B"/>
                </a:solidFill>
              </a:rPr>
              <a:t>	print(‘No es mayor’)</a:t>
            </a:r>
          </a:p>
          <a:p>
            <a:r>
              <a:rPr lang="es-PE" sz="3000">
                <a:solidFill>
                  <a:srgbClr val="843C0C"/>
                </a:solidFill>
              </a:rPr>
              <a:t>print(‘Fin’)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FD7D5E1-5418-0DC0-D07B-E158937405B5}"/>
              </a:ext>
            </a:extLst>
          </p:cNvPr>
          <p:cNvSpPr/>
          <p:nvPr/>
        </p:nvSpPr>
        <p:spPr>
          <a:xfrm>
            <a:off x="263236" y="3222481"/>
            <a:ext cx="2246212" cy="523875"/>
          </a:xfrm>
          <a:prstGeom prst="rect">
            <a:avLst/>
          </a:prstGeom>
          <a:solidFill>
            <a:schemeClr val="bg1"/>
          </a:solidFill>
          <a:ln>
            <a:solidFill>
              <a:srgbClr val="D771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>
                <a:solidFill>
                  <a:schemeClr val="tx1"/>
                </a:solidFill>
              </a:rPr>
              <a:t>print (‘No es mayor’)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9ACA0187-6037-7BF2-7EBA-153FB3941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790" y="4919317"/>
            <a:ext cx="2505075" cy="1476375"/>
          </a:xfrm>
          <a:prstGeom prst="rect">
            <a:avLst/>
          </a:prstGeom>
        </p:spPr>
      </p:pic>
      <p:pic>
        <p:nvPicPr>
          <p:cNvPr id="23" name="Picture 2" descr="Spanish Typing Practice, Practica la escritura de 10 dedos teclado">
            <a:extLst>
              <a:ext uri="{FF2B5EF4-FFF2-40B4-BE49-F238E27FC236}">
                <a16:creationId xmlns:a16="http://schemas.microsoft.com/office/drawing/2014/main" id="{59B10821-9AD4-5613-456E-9694D9F99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453" y="5000293"/>
            <a:ext cx="1187516" cy="115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408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34D69FB-0308-D1F7-B37F-FA9C74595EF6}"/>
              </a:ext>
            </a:extLst>
          </p:cNvPr>
          <p:cNvSpPr/>
          <p:nvPr/>
        </p:nvSpPr>
        <p:spPr>
          <a:xfrm>
            <a:off x="745867" y="853055"/>
            <a:ext cx="10800000" cy="540000"/>
          </a:xfrm>
          <a:prstGeom prst="rect">
            <a:avLst/>
          </a:prstGeom>
          <a:solidFill>
            <a:srgbClr val="EC65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000">
                <a:latin typeface="Arial Rounded MT Bold" panose="020F0704030504030204" pitchFamily="34" charset="0"/>
              </a:rPr>
              <a:t>Actividad </a:t>
            </a:r>
            <a:r>
              <a:rPr lang="es-ES" sz="3000" err="1">
                <a:latin typeface="Arial Rounded MT Bold" panose="020F0704030504030204" pitchFamily="34" charset="0"/>
              </a:rPr>
              <a:t>N°</a:t>
            </a:r>
            <a:r>
              <a:rPr lang="es-ES" sz="3000">
                <a:latin typeface="Arial Rounded MT Bold" panose="020F0704030504030204" pitchFamily="34" charset="0"/>
              </a:rPr>
              <a:t> 2: ¿Puedes votar?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5074253-7F07-11F2-8940-D67FA0F49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Fábrica de programadores - Julio del 2025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38E83AD-291B-A8F6-62CF-58CEABD4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911F-02F8-4E93-BAC7-3ABD5FD22D86}" type="slidenum">
              <a:rPr lang="es-PE" smtClean="0"/>
              <a:t>42</a:t>
            </a:fld>
            <a:endParaRPr lang="es-PE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888450D-87F5-4108-2F4F-1E06793C131B}"/>
              </a:ext>
            </a:extLst>
          </p:cNvPr>
          <p:cNvSpPr txBox="1"/>
          <p:nvPr/>
        </p:nvSpPr>
        <p:spPr>
          <a:xfrm>
            <a:off x="745867" y="1282519"/>
            <a:ext cx="1005696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000" b="1">
                <a:solidFill>
                  <a:srgbClr val="0F9ED5"/>
                </a:solidFill>
              </a:rPr>
              <a:t>Instrucciones: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PE" sz="2400"/>
              <a:t>Pide al usuario que ingrese su nombre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PE" sz="2400"/>
              <a:t>Pide al usuario que ingrese su edad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PE" sz="2400"/>
              <a:t>Muestra el resultado con un mensaje personalizado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E2A1373-6BF6-FAA5-10FB-22B92B460018}"/>
              </a:ext>
            </a:extLst>
          </p:cNvPr>
          <p:cNvSpPr txBox="1"/>
          <p:nvPr/>
        </p:nvSpPr>
        <p:spPr>
          <a:xfrm>
            <a:off x="745867" y="3126937"/>
            <a:ext cx="109196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b="1"/>
              <a:t>Ejemplo:</a:t>
            </a:r>
          </a:p>
          <a:p>
            <a:r>
              <a:rPr lang="es-PE" sz="2400">
                <a:solidFill>
                  <a:srgbClr val="0F9ED5"/>
                </a:solidFill>
              </a:rPr>
              <a:t>nombre</a:t>
            </a:r>
            <a:r>
              <a:rPr lang="es-PE" sz="2400">
                <a:solidFill>
                  <a:srgbClr val="D7712B"/>
                </a:solidFill>
              </a:rPr>
              <a:t> = </a:t>
            </a:r>
            <a:r>
              <a:rPr lang="es-PE" sz="2400">
                <a:solidFill>
                  <a:srgbClr val="7030A0"/>
                </a:solidFill>
              </a:rPr>
              <a:t>input(</a:t>
            </a:r>
            <a:r>
              <a:rPr lang="es-PE" sz="2400">
                <a:solidFill>
                  <a:srgbClr val="D7712B"/>
                </a:solidFill>
              </a:rPr>
              <a:t>"¿Cuál es tu nombre? "</a:t>
            </a:r>
            <a:r>
              <a:rPr lang="es-PE" sz="2400">
                <a:solidFill>
                  <a:srgbClr val="7030A0"/>
                </a:solidFill>
              </a:rPr>
              <a:t>)</a:t>
            </a:r>
          </a:p>
          <a:p>
            <a:r>
              <a:rPr lang="es-PE" sz="2400">
                <a:solidFill>
                  <a:schemeClr val="accent6"/>
                </a:solidFill>
              </a:rPr>
              <a:t>edad</a:t>
            </a:r>
            <a:r>
              <a:rPr lang="es-PE" sz="2400">
                <a:solidFill>
                  <a:srgbClr val="D7712B"/>
                </a:solidFill>
              </a:rPr>
              <a:t> = </a:t>
            </a:r>
            <a:r>
              <a:rPr lang="es-PE" sz="2400" err="1">
                <a:solidFill>
                  <a:srgbClr val="7030A0"/>
                </a:solidFill>
              </a:rPr>
              <a:t>int</a:t>
            </a:r>
            <a:r>
              <a:rPr lang="es-PE" sz="2400">
                <a:solidFill>
                  <a:srgbClr val="7030A0"/>
                </a:solidFill>
              </a:rPr>
              <a:t>(input(</a:t>
            </a:r>
            <a:r>
              <a:rPr lang="es-PE" sz="2400">
                <a:solidFill>
                  <a:srgbClr val="0F9ED5"/>
                </a:solidFill>
              </a:rPr>
              <a:t>nombre</a:t>
            </a:r>
            <a:r>
              <a:rPr lang="es-PE" sz="2400">
                <a:solidFill>
                  <a:srgbClr val="D7712B"/>
                </a:solidFill>
              </a:rPr>
              <a:t>, ¿cuántos años tienes? "</a:t>
            </a:r>
            <a:r>
              <a:rPr lang="es-PE" sz="2400">
                <a:solidFill>
                  <a:srgbClr val="7030A0"/>
                </a:solidFill>
              </a:rPr>
              <a:t>))</a:t>
            </a:r>
          </a:p>
          <a:p>
            <a:endParaRPr lang="es-PE" sz="2400">
              <a:solidFill>
                <a:srgbClr val="D7712B"/>
              </a:solidFill>
            </a:endParaRPr>
          </a:p>
          <a:p>
            <a:r>
              <a:rPr lang="es-PE" sz="2400" err="1">
                <a:solidFill>
                  <a:srgbClr val="7030A0"/>
                </a:solidFill>
              </a:rPr>
              <a:t>if</a:t>
            </a:r>
            <a:r>
              <a:rPr lang="es-PE" sz="2400">
                <a:solidFill>
                  <a:srgbClr val="D7712B"/>
                </a:solidFill>
              </a:rPr>
              <a:t> </a:t>
            </a:r>
            <a:r>
              <a:rPr lang="es-PE" sz="2400">
                <a:solidFill>
                  <a:schemeClr val="accent6"/>
                </a:solidFill>
              </a:rPr>
              <a:t>edad</a:t>
            </a:r>
            <a:r>
              <a:rPr lang="es-PE" sz="2400">
                <a:solidFill>
                  <a:srgbClr val="D7712B"/>
                </a:solidFill>
              </a:rPr>
              <a:t> &gt;= 18:</a:t>
            </a:r>
          </a:p>
          <a:p>
            <a:r>
              <a:rPr lang="es-PE" sz="2400">
                <a:solidFill>
                  <a:srgbClr val="D7712B"/>
                </a:solidFill>
              </a:rPr>
              <a:t>    </a:t>
            </a:r>
            <a:r>
              <a:rPr lang="es-PE" sz="2400" err="1">
                <a:solidFill>
                  <a:srgbClr val="7030A0"/>
                </a:solidFill>
              </a:rPr>
              <a:t>print</a:t>
            </a:r>
            <a:r>
              <a:rPr lang="es-PE" sz="2400">
                <a:solidFill>
                  <a:srgbClr val="7030A0"/>
                </a:solidFill>
              </a:rPr>
              <a:t>(</a:t>
            </a:r>
            <a:r>
              <a:rPr lang="es-PE" sz="2400">
                <a:solidFill>
                  <a:srgbClr val="D7712B"/>
                </a:solidFill>
              </a:rPr>
              <a:t>✅ </a:t>
            </a:r>
            <a:r>
              <a:rPr lang="es-PE" sz="2400" err="1">
                <a:solidFill>
                  <a:srgbClr val="7030A0"/>
                </a:solidFill>
              </a:rPr>
              <a:t>nombre,</a:t>
            </a:r>
            <a:r>
              <a:rPr lang="es-PE" sz="2400" err="1">
                <a:solidFill>
                  <a:srgbClr val="D7712B"/>
                </a:solidFill>
              </a:rPr>
              <a:t>“puedes</a:t>
            </a:r>
            <a:r>
              <a:rPr lang="es-PE" sz="2400">
                <a:solidFill>
                  <a:srgbClr val="D7712B"/>
                </a:solidFill>
              </a:rPr>
              <a:t> votar."</a:t>
            </a:r>
            <a:r>
              <a:rPr lang="es-PE" sz="2400">
                <a:solidFill>
                  <a:srgbClr val="7030A0"/>
                </a:solidFill>
              </a:rPr>
              <a:t>)</a:t>
            </a:r>
          </a:p>
          <a:p>
            <a:r>
              <a:rPr lang="es-PE" sz="2400" err="1">
                <a:solidFill>
                  <a:srgbClr val="7030A0"/>
                </a:solidFill>
              </a:rPr>
              <a:t>else</a:t>
            </a:r>
            <a:r>
              <a:rPr lang="es-PE" sz="2400">
                <a:solidFill>
                  <a:srgbClr val="7030A0"/>
                </a:solidFill>
              </a:rPr>
              <a:t>:</a:t>
            </a:r>
          </a:p>
          <a:p>
            <a:r>
              <a:rPr lang="es-PE" sz="2400">
                <a:solidFill>
                  <a:srgbClr val="D7712B"/>
                </a:solidFill>
              </a:rPr>
              <a:t>    </a:t>
            </a:r>
            <a:r>
              <a:rPr lang="es-PE" sz="2400" err="1">
                <a:solidFill>
                  <a:srgbClr val="7030A0"/>
                </a:solidFill>
              </a:rPr>
              <a:t>print</a:t>
            </a:r>
            <a:r>
              <a:rPr lang="es-PE" sz="2400">
                <a:solidFill>
                  <a:srgbClr val="7030A0"/>
                </a:solidFill>
              </a:rPr>
              <a:t>(</a:t>
            </a:r>
            <a:r>
              <a:rPr lang="es-PE" sz="2400">
                <a:solidFill>
                  <a:srgbClr val="D7712B"/>
                </a:solidFill>
              </a:rPr>
              <a:t>❌ </a:t>
            </a:r>
            <a:r>
              <a:rPr lang="es-PE" sz="2400">
                <a:solidFill>
                  <a:srgbClr val="0F9ED5"/>
                </a:solidFill>
              </a:rPr>
              <a:t>nombre</a:t>
            </a:r>
            <a:r>
              <a:rPr lang="es-PE" sz="2400">
                <a:solidFill>
                  <a:srgbClr val="D7712B"/>
                </a:solidFill>
              </a:rPr>
              <a:t>, “aún no puedes votar."</a:t>
            </a:r>
            <a:r>
              <a:rPr lang="es-PE" sz="2400">
                <a:solidFill>
                  <a:srgbClr val="7030A0"/>
                </a:solidFill>
              </a:rPr>
              <a:t>)</a:t>
            </a:r>
          </a:p>
        </p:txBody>
      </p:sp>
      <p:pic>
        <p:nvPicPr>
          <p:cNvPr id="7" name="Picture 2" descr="Spanish Typing Practice, Practica la escritura de 10 dedos teclado">
            <a:extLst>
              <a:ext uri="{FF2B5EF4-FFF2-40B4-BE49-F238E27FC236}">
                <a16:creationId xmlns:a16="http://schemas.microsoft.com/office/drawing/2014/main" id="{C0C491CA-FFF9-9D82-70C1-1CF51136E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970" y="4538672"/>
            <a:ext cx="1187516" cy="115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8747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89AD9C16-1B13-3591-A5DC-BB9AD5873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Fábrica de programadores - Julio del 2025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25A084-2B8D-D40F-C174-E2CFFED7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911F-02F8-4E93-BAC7-3ABD5FD22D86}" type="slidenum">
              <a:rPr lang="es-PE" smtClean="0"/>
              <a:t>43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51364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F5C1DED3-6728-342D-B933-8BDD8A1BC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Fábrica de programadores - Julio del 2025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3254ED5-C7FE-7346-7AD8-E43C50D10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911F-02F8-4E93-BAC7-3ABD5FD22D86}" type="slidenum">
              <a:rPr lang="es-PE" smtClean="0"/>
              <a:t>5</a:t>
            </a:fld>
            <a:endParaRPr lang="es-PE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DB655C1-69D2-45D8-B05C-577197F9715F}"/>
              </a:ext>
            </a:extLst>
          </p:cNvPr>
          <p:cNvSpPr txBox="1"/>
          <p:nvPr/>
        </p:nvSpPr>
        <p:spPr>
          <a:xfrm>
            <a:off x="3820213" y="1790201"/>
            <a:ext cx="5427482" cy="1323439"/>
          </a:xfrm>
          <a:prstGeom prst="rect">
            <a:avLst/>
          </a:prstGeom>
          <a:noFill/>
          <a:ln w="28575">
            <a:solidFill>
              <a:srgbClr val="EC6551"/>
            </a:solidFill>
            <a:prstDash val="sysDot"/>
          </a:ln>
        </p:spPr>
        <p:txBody>
          <a:bodyPr wrap="square">
            <a:spAutoFit/>
          </a:bodyPr>
          <a:lstStyle/>
          <a:p>
            <a:pPr algn="just"/>
            <a:r>
              <a:rPr lang="es-ES" sz="2000"/>
              <a:t>La </a:t>
            </a:r>
            <a:r>
              <a:rPr lang="es-ES" sz="2000" b="1"/>
              <a:t>programación es una herramienta poderosa</a:t>
            </a:r>
            <a:r>
              <a:rPr lang="es-ES" sz="2000"/>
              <a:t>, y está al alcance de todos. No importa si no sabes nada aún: hoy puedes dar ese primer paso, como lo hizo Mariana.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740149C-2E0B-42D1-8310-587C9C6585E4}"/>
              </a:ext>
            </a:extLst>
          </p:cNvPr>
          <p:cNvSpPr txBox="1"/>
          <p:nvPr/>
        </p:nvSpPr>
        <p:spPr>
          <a:xfrm>
            <a:off x="4772322" y="3532694"/>
            <a:ext cx="6094428" cy="923330"/>
          </a:xfrm>
          <a:prstGeom prst="rect">
            <a:avLst/>
          </a:prstGeom>
          <a:noFill/>
          <a:ln w="19050">
            <a:solidFill>
              <a:srgbClr val="EC6551"/>
            </a:solidFill>
            <a:prstDash val="sysDot"/>
          </a:ln>
        </p:spPr>
        <p:txBody>
          <a:bodyPr wrap="square">
            <a:spAutoFit/>
          </a:bodyPr>
          <a:lstStyle/>
          <a:p>
            <a:pPr algn="just"/>
            <a:r>
              <a:rPr lang="es-ES" sz="1800"/>
              <a:t>Y recuerda: </a:t>
            </a:r>
            <a:r>
              <a:rPr lang="es-ES" sz="1800" b="1"/>
              <a:t>no se trata de ser el mejor programador del mundo</a:t>
            </a:r>
            <a:r>
              <a:rPr lang="es-ES" sz="1800"/>
              <a:t>, sino de </a:t>
            </a:r>
            <a:r>
              <a:rPr lang="es-ES" sz="1800" b="1"/>
              <a:t>usar la tecnología para resolver problemas, crear ideas y divertirte mientras aprendes</a:t>
            </a:r>
            <a:r>
              <a:rPr lang="es-ES" sz="18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4433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5074253-7F07-11F2-8940-D67FA0F49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Fábrica de programadores - Julio del 2025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38E83AD-291B-A8F6-62CF-58CEABD4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911F-02F8-4E93-BAC7-3ABD5FD22D86}" type="slidenum">
              <a:rPr lang="es-PE" smtClean="0"/>
              <a:t>6</a:t>
            </a:fld>
            <a:endParaRPr lang="es-PE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4DFA3D99-1EBF-6E92-AB9D-7AAA6EA9FA2F}"/>
              </a:ext>
            </a:extLst>
          </p:cNvPr>
          <p:cNvSpPr/>
          <p:nvPr/>
        </p:nvSpPr>
        <p:spPr>
          <a:xfrm>
            <a:off x="745867" y="853055"/>
            <a:ext cx="10800000" cy="540000"/>
          </a:xfrm>
          <a:prstGeom prst="rect">
            <a:avLst/>
          </a:prstGeom>
          <a:solidFill>
            <a:srgbClr val="EC65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000">
                <a:latin typeface="Arial Rounded MT Bold" panose="020F0704030504030204" pitchFamily="34" charset="0"/>
              </a:rPr>
              <a:t>¿Por qué programamos?</a:t>
            </a:r>
            <a:endParaRPr lang="es-PE" sz="3000">
              <a:latin typeface="Arial Rounded MT Bold" panose="020F07040305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5210FD7-7664-4546-BABB-21DBD41D00FA}"/>
              </a:ext>
            </a:extLst>
          </p:cNvPr>
          <p:cNvSpPr txBox="1"/>
          <p:nvPr/>
        </p:nvSpPr>
        <p:spPr>
          <a:xfrm>
            <a:off x="1322110" y="1870377"/>
            <a:ext cx="60944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/>
              <a:t>¿Te gustaría crear tu propio videojuego?</a:t>
            </a:r>
            <a:endParaRPr lang="es-PE" sz="1600"/>
          </a:p>
        </p:txBody>
      </p:sp>
      <p:pic>
        <p:nvPicPr>
          <p:cNvPr id="6" name="Picture 2" descr="Los videojuegos ayudaron a mejorar la salud mental de pacientes durante la  pandemia | WIRED">
            <a:extLst>
              <a:ext uri="{FF2B5EF4-FFF2-40B4-BE49-F238E27FC236}">
                <a16:creationId xmlns:a16="http://schemas.microsoft.com/office/drawing/2014/main" id="{A8266B8C-5C56-4D5C-A7A0-7412E2B26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81047" y="1545996"/>
            <a:ext cx="2639506" cy="148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3A521AC-85CF-4D4B-81DB-58670CFF1630}"/>
              </a:ext>
            </a:extLst>
          </p:cNvPr>
          <p:cNvSpPr txBox="1"/>
          <p:nvPr/>
        </p:nvSpPr>
        <p:spPr>
          <a:xfrm>
            <a:off x="888477" y="3697865"/>
            <a:ext cx="3391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PE" altLang="es-P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¿Te gustaría </a:t>
            </a:r>
            <a:r>
              <a:rPr kumimoji="0" lang="es-PE" altLang="es-PE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controlar robots</a:t>
            </a:r>
            <a:r>
              <a:rPr kumimoji="0" lang="es-PE" altLang="es-P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o </a:t>
            </a:r>
            <a:r>
              <a:rPr kumimoji="0" lang="es-PE" altLang="es-PE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hacer apps útiles</a:t>
            </a:r>
            <a:r>
              <a:rPr kumimoji="0" lang="es-PE" altLang="es-P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para tu barrio o escuela?</a:t>
            </a:r>
          </a:p>
        </p:txBody>
      </p:sp>
      <p:pic>
        <p:nvPicPr>
          <p:cNvPr id="8" name="Picture 6" descr="coparoman: 1.6 COMPONENTES DE UN SISTEMA DE ROBOT">
            <a:extLst>
              <a:ext uri="{FF2B5EF4-FFF2-40B4-BE49-F238E27FC236}">
                <a16:creationId xmlns:a16="http://schemas.microsoft.com/office/drawing/2014/main" id="{025DB5CB-B67B-4DED-8C1E-30393486B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047" y="3429000"/>
            <a:ext cx="2643678" cy="1756478"/>
          </a:xfrm>
          <a:prstGeom prst="rect">
            <a:avLst/>
          </a:prstGeom>
          <a:noFill/>
          <a:ln w="28575">
            <a:solidFill>
              <a:srgbClr val="EC655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E67CE3A-6A3D-4D19-8EDF-66EB78DCBB7C}"/>
              </a:ext>
            </a:extLst>
          </p:cNvPr>
          <p:cNvSpPr txBox="1"/>
          <p:nvPr/>
        </p:nvSpPr>
        <p:spPr>
          <a:xfrm>
            <a:off x="3353586" y="5579046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/>
              <a:t>Todo eso </a:t>
            </a:r>
            <a:r>
              <a:rPr lang="es-ES" sz="2400" b="1"/>
              <a:t>¡se puede lograr programando!</a:t>
            </a:r>
            <a:endParaRPr lang="es-ES" sz="2400"/>
          </a:p>
        </p:txBody>
      </p:sp>
    </p:spTree>
    <p:extLst>
      <p:ext uri="{BB962C8B-B14F-4D97-AF65-F5344CB8AC3E}">
        <p14:creationId xmlns:p14="http://schemas.microsoft.com/office/powerpoint/2010/main" val="3929233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5074253-7F07-11F2-8940-D67FA0F49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Fábrica de programadores - Julio del 2025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38E83AD-291B-A8F6-62CF-58CEABD4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911F-02F8-4E93-BAC7-3ABD5FD22D86}" type="slidenum">
              <a:rPr lang="es-PE" smtClean="0"/>
              <a:t>7</a:t>
            </a:fld>
            <a:endParaRPr lang="es-PE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4DFA3D99-1EBF-6E92-AB9D-7AAA6EA9FA2F}"/>
              </a:ext>
            </a:extLst>
          </p:cNvPr>
          <p:cNvSpPr/>
          <p:nvPr/>
        </p:nvSpPr>
        <p:spPr>
          <a:xfrm>
            <a:off x="745867" y="853055"/>
            <a:ext cx="10800000" cy="540000"/>
          </a:xfrm>
          <a:prstGeom prst="rect">
            <a:avLst/>
          </a:prstGeom>
          <a:solidFill>
            <a:srgbClr val="EC65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000">
                <a:latin typeface="Arial Rounded MT Bold" panose="020F0704030504030204" pitchFamily="34" charset="0"/>
              </a:rPr>
              <a:t>¿Por qué programamos?</a:t>
            </a:r>
            <a:endParaRPr lang="es-PE" sz="3000">
              <a:latin typeface="Arial Rounded MT Bold" panose="020F070403050403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0500ABA-5B1F-40B8-BDD2-C62C1AF561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23"/>
          <a:stretch/>
        </p:blipFill>
        <p:spPr>
          <a:xfrm>
            <a:off x="1200691" y="2813418"/>
            <a:ext cx="6265337" cy="346483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F09D9CD-7F61-4013-8686-114D0F600E9A}"/>
              </a:ext>
            </a:extLst>
          </p:cNvPr>
          <p:cNvSpPr txBox="1"/>
          <p:nvPr/>
        </p:nvSpPr>
        <p:spPr>
          <a:xfrm>
            <a:off x="831916" y="1567501"/>
            <a:ext cx="60944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/>
              <a:t>Esta imagen nos muestra que </a:t>
            </a:r>
            <a:r>
              <a:rPr lang="es-ES" b="1"/>
              <a:t>tú puedes ser el creador</a:t>
            </a:r>
            <a:r>
              <a:rPr lang="es-ES"/>
              <a:t>, el que hace que la tecnología funcione. El usuario solo usa el producto, pero </a:t>
            </a:r>
            <a:r>
              <a:rPr lang="es-ES" b="1"/>
              <a:t>el programador piensa, diseña y hace realidad las ideas</a:t>
            </a:r>
            <a:r>
              <a:rPr lang="es-ES"/>
              <a:t>. Y eso empieza con un simple código</a:t>
            </a:r>
            <a:endParaRPr lang="es-PE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35AFD67-D568-4881-BCDB-3A8B59B77770}"/>
              </a:ext>
            </a:extLst>
          </p:cNvPr>
          <p:cNvSpPr txBox="1"/>
          <p:nvPr/>
        </p:nvSpPr>
        <p:spPr>
          <a:xfrm>
            <a:off x="7840571" y="3457596"/>
            <a:ext cx="317936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b="1"/>
              <a:t>Tú puedes ser el creador</a:t>
            </a:r>
            <a:r>
              <a:rPr lang="es-ES"/>
              <a:t>, el que hace que la tecnología funcione. El usuario solo usa el producto, pero </a:t>
            </a:r>
            <a:r>
              <a:rPr lang="es-ES" b="1"/>
              <a:t>el programador piensa, diseña y hace realidad las ideas</a:t>
            </a:r>
            <a:r>
              <a:rPr lang="es-ES"/>
              <a:t>. Y eso empieza con un simple código.</a:t>
            </a:r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07155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34D69FB-0308-D1F7-B37F-FA9C74595EF6}"/>
              </a:ext>
            </a:extLst>
          </p:cNvPr>
          <p:cNvSpPr/>
          <p:nvPr/>
        </p:nvSpPr>
        <p:spPr>
          <a:xfrm>
            <a:off x="745867" y="853055"/>
            <a:ext cx="10800000" cy="540000"/>
          </a:xfrm>
          <a:prstGeom prst="rect">
            <a:avLst/>
          </a:prstGeom>
          <a:solidFill>
            <a:srgbClr val="EC65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sz="3000">
              <a:latin typeface="Arial Rounded MT Bold" panose="020F0704030504030204" pitchFamily="34" charset="0"/>
            </a:endParaRPr>
          </a:p>
          <a:p>
            <a:r>
              <a:rPr lang="es-ES" sz="3000">
                <a:latin typeface="Arial Rounded MT Bold" panose="020F0704030504030204" pitchFamily="34" charset="0"/>
              </a:rPr>
              <a:t>¿Qué es programar?</a:t>
            </a:r>
          </a:p>
          <a:p>
            <a:endParaRPr lang="es-ES" sz="3000">
              <a:latin typeface="Arial Rounded MT Bold" panose="020F0704030504030204" pitchFamily="34" charset="0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5074253-7F07-11F2-8940-D67FA0F49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Fábrica de programadores - Julio del 2025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38E83AD-291B-A8F6-62CF-58CEABD4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911F-02F8-4E93-BAC7-3ABD5FD22D86}" type="slidenum">
              <a:rPr lang="es-PE" smtClean="0"/>
              <a:t>8</a:t>
            </a:fld>
            <a:endParaRPr lang="es-PE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7621A8F-8B84-4113-8F33-F1C641049D27}"/>
              </a:ext>
            </a:extLst>
          </p:cNvPr>
          <p:cNvSpPr txBox="1"/>
          <p:nvPr/>
        </p:nvSpPr>
        <p:spPr>
          <a:xfrm>
            <a:off x="4311977" y="4486522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3525" marR="0" lvl="0" indent="-2635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Uno de los lenguajes más fáciles es </a:t>
            </a:r>
            <a:r>
              <a:rPr kumimoji="0" lang="es-PE" altLang="es-PE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Python</a:t>
            </a:r>
            <a:r>
              <a:rPr kumimoji="0" lang="es-PE" altLang="es-P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66D953B-D2CC-437B-AC19-841CD0746C7E}"/>
              </a:ext>
            </a:extLst>
          </p:cNvPr>
          <p:cNvSpPr txBox="1"/>
          <p:nvPr/>
        </p:nvSpPr>
        <p:spPr>
          <a:xfrm>
            <a:off x="4140724" y="2267468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2913" marR="0" lvl="0" indent="-2635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 </a:t>
            </a:r>
            <a:r>
              <a:rPr kumimoji="0" lang="es-PE" altLang="es-PE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dar instrucciones a una computadora</a:t>
            </a:r>
            <a:r>
              <a:rPr kumimoji="0" lang="es-PE" altLang="es-P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7" name="Picture 5" descr="un joven apuesto pensando en mirar hacia arriba mientras se toca la  barbilla para encontrar una solución a los problemas 7925286 Vector en  Vecteezy">
            <a:extLst>
              <a:ext uri="{FF2B5EF4-FFF2-40B4-BE49-F238E27FC236}">
                <a16:creationId xmlns:a16="http://schemas.microsoft.com/office/drawing/2014/main" id="{34DCC0CC-0D4D-4C08-AFD6-210033921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6" y="1628267"/>
            <a:ext cx="2696637" cy="323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Lleva tilde recuerdan? | LlevaTilde.es">
            <a:extLst>
              <a:ext uri="{FF2B5EF4-FFF2-40B4-BE49-F238E27FC236}">
                <a16:creationId xmlns:a16="http://schemas.microsoft.com/office/drawing/2014/main" id="{9A6EB9E9-3477-4935-AD1D-41D1508821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92" b="27908"/>
          <a:stretch/>
        </p:blipFill>
        <p:spPr bwMode="auto">
          <a:xfrm>
            <a:off x="840991" y="1628267"/>
            <a:ext cx="2437614" cy="86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17CDE55-FAF4-4EDA-801F-74EE22EFE1B8}"/>
              </a:ext>
            </a:extLst>
          </p:cNvPr>
          <p:cNvSpPr txBox="1"/>
          <p:nvPr/>
        </p:nvSpPr>
        <p:spPr>
          <a:xfrm>
            <a:off x="4423528" y="3078360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3525" marR="0" lvl="0" indent="-2635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 como hablarle, pero usando </a:t>
            </a:r>
            <a:r>
              <a:rPr kumimoji="0" lang="es-PE" altLang="es-PE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 lenguaje que ella entiende</a:t>
            </a:r>
            <a:r>
              <a:rPr kumimoji="0" lang="es-PE" altLang="es-P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4229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34D69FB-0308-D1F7-B37F-FA9C74595EF6}"/>
              </a:ext>
            </a:extLst>
          </p:cNvPr>
          <p:cNvSpPr/>
          <p:nvPr/>
        </p:nvSpPr>
        <p:spPr>
          <a:xfrm>
            <a:off x="745867" y="853055"/>
            <a:ext cx="10800000" cy="540000"/>
          </a:xfrm>
          <a:prstGeom prst="rect">
            <a:avLst/>
          </a:prstGeom>
          <a:solidFill>
            <a:srgbClr val="EC65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 sz="3000">
              <a:latin typeface="Arial Rounded MT Bold" panose="020F0704030504030204" pitchFamily="34" charset="0"/>
            </a:endParaRPr>
          </a:p>
          <a:p>
            <a:r>
              <a:rPr kumimoji="0" lang="es-PE" altLang="es-PE" sz="2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¿Qué pasa dentro de tu computadora cuando programas?</a:t>
            </a:r>
            <a:endParaRPr kumimoji="0" lang="es-PE" altLang="es-PE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endParaRPr lang="es-ES" sz="3000">
              <a:latin typeface="Arial Rounded MT Bold" panose="020F0704030504030204" pitchFamily="34" charset="0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5074253-7F07-11F2-8940-D67FA0F49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Fábrica de programadores - Julio del 2025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38E83AD-291B-A8F6-62CF-58CEABD4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4911F-02F8-4E93-BAC7-3ABD5FD22D86}" type="slidenum">
              <a:rPr lang="es-PE" smtClean="0"/>
              <a:t>9</a:t>
            </a:fld>
            <a:endParaRPr lang="es-PE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0B64C63-13CE-4742-91CA-3F2AB6AD4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43" y="1732443"/>
            <a:ext cx="5221581" cy="4404406"/>
          </a:xfrm>
          <a:prstGeom prst="rect">
            <a:avLst/>
          </a:prstGeom>
          <a:ln w="28575">
            <a:solidFill>
              <a:srgbClr val="EC6551"/>
            </a:solidFill>
          </a:ln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BA24BE66-5DA9-43FD-AADB-6C2AB862D1C9}"/>
              </a:ext>
            </a:extLst>
          </p:cNvPr>
          <p:cNvSpPr txBox="1"/>
          <p:nvPr/>
        </p:nvSpPr>
        <p:spPr>
          <a:xfrm>
            <a:off x="5960884" y="1612556"/>
            <a:ext cx="581319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AutoNum type="arabicPeriod"/>
            </a:pPr>
            <a:r>
              <a:rPr lang="es-PE" sz="1600" b="1"/>
              <a:t>Entrada / Salida (I/O)</a:t>
            </a:r>
          </a:p>
          <a:p>
            <a:pPr algn="just"/>
            <a:endParaRPr lang="es-PE" sz="1600" b="1"/>
          </a:p>
          <a:p>
            <a:pPr algn="just"/>
            <a:r>
              <a:rPr lang="es-PE" sz="1600" b="1"/>
              <a:t>¿Qué es?</a:t>
            </a:r>
            <a:r>
              <a:rPr lang="es-PE" sz="1600"/>
              <a:t> Son los </a:t>
            </a:r>
            <a:r>
              <a:rPr lang="es-PE" sz="1600" b="1"/>
              <a:t>dispositivos que usas</a:t>
            </a:r>
            <a:r>
              <a:rPr lang="es-PE" sz="1600"/>
              <a:t> para dar órdenes o ver resultados.</a:t>
            </a:r>
          </a:p>
          <a:p>
            <a:pPr algn="just"/>
            <a:r>
              <a:rPr lang="es-PE" sz="1600"/>
              <a:t>Ejemplos: teclado, mouse, pantalla, impresora.</a:t>
            </a:r>
          </a:p>
          <a:p>
            <a:pPr algn="just"/>
            <a:r>
              <a:rPr lang="es-ES" sz="1600"/>
              <a:t>Tú escribes algo con el teclado (entrada), la </a:t>
            </a:r>
            <a:r>
              <a:rPr lang="es-ES" sz="1600" err="1"/>
              <a:t>compu</a:t>
            </a:r>
            <a:r>
              <a:rPr lang="es-ES" sz="1600"/>
              <a:t> te responde en la pantalla (salida).</a:t>
            </a:r>
            <a:endParaRPr lang="es-PE" sz="1600"/>
          </a:p>
        </p:txBody>
      </p:sp>
      <p:sp>
        <p:nvSpPr>
          <p:cNvPr id="12" name="Diagrama de flujo: conector 11">
            <a:extLst>
              <a:ext uri="{FF2B5EF4-FFF2-40B4-BE49-F238E27FC236}">
                <a16:creationId xmlns:a16="http://schemas.microsoft.com/office/drawing/2014/main" id="{3940B475-B131-4C09-A980-5F7206463CBD}"/>
              </a:ext>
            </a:extLst>
          </p:cNvPr>
          <p:cNvSpPr/>
          <p:nvPr/>
        </p:nvSpPr>
        <p:spPr>
          <a:xfrm>
            <a:off x="745867" y="3026004"/>
            <a:ext cx="366496" cy="402996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2E562C1-257E-4040-A7A1-DE863DE12D21}"/>
              </a:ext>
            </a:extLst>
          </p:cNvPr>
          <p:cNvSpPr txBox="1"/>
          <p:nvPr/>
        </p:nvSpPr>
        <p:spPr>
          <a:xfrm>
            <a:off x="766503" y="3042836"/>
            <a:ext cx="325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1</a:t>
            </a:r>
            <a:endParaRPr lang="es-PE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D9E7746-0064-4B01-BA92-E19BBE5AB7B5}"/>
              </a:ext>
            </a:extLst>
          </p:cNvPr>
          <p:cNvSpPr txBox="1"/>
          <p:nvPr/>
        </p:nvSpPr>
        <p:spPr>
          <a:xfrm>
            <a:off x="5960884" y="3568953"/>
            <a:ext cx="609442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/>
              <a:t>2. Unidad Central de Procesamiento (CPU)</a:t>
            </a:r>
          </a:p>
          <a:p>
            <a:endParaRPr lang="es-ES" b="1"/>
          </a:p>
          <a:p>
            <a:pPr>
              <a:buFont typeface="Arial" panose="020B0604020202020204" pitchFamily="34" charset="0"/>
              <a:buChar char="•"/>
            </a:pPr>
            <a:r>
              <a:rPr lang="es-ES"/>
              <a:t>Es el </a:t>
            </a:r>
            <a:r>
              <a:rPr lang="es-ES" b="1"/>
              <a:t>cerebro de la computadora</a:t>
            </a:r>
            <a:r>
              <a:rPr lang="es-ES"/>
              <a:t>, que </a:t>
            </a:r>
            <a:r>
              <a:rPr lang="es-ES" b="1"/>
              <a:t>ejecuta las órdenes</a:t>
            </a:r>
            <a:r>
              <a:rPr lang="es-ES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/>
              <a:t>Toma lo que tú escribiste (por ejemplo, sumar 2+2) y hace el cálculo.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/>
              <a:t>Ejemplo:</a:t>
            </a:r>
            <a:r>
              <a:rPr lang="es-ES"/>
              <a:t> Tú dices “suma 2+2” en tu programa. La CPU hace la operación y da la respuesta: 4.</a:t>
            </a:r>
          </a:p>
        </p:txBody>
      </p:sp>
      <p:sp>
        <p:nvSpPr>
          <p:cNvPr id="15" name="Diagrama de flujo: conector 14">
            <a:extLst>
              <a:ext uri="{FF2B5EF4-FFF2-40B4-BE49-F238E27FC236}">
                <a16:creationId xmlns:a16="http://schemas.microsoft.com/office/drawing/2014/main" id="{E9FBAE6F-5E95-4FCD-9845-BEA51E6598AB}"/>
              </a:ext>
            </a:extLst>
          </p:cNvPr>
          <p:cNvSpPr/>
          <p:nvPr/>
        </p:nvSpPr>
        <p:spPr>
          <a:xfrm>
            <a:off x="2246300" y="1876510"/>
            <a:ext cx="366496" cy="402996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C48E802-944C-4A94-83A7-E6FF39FF3B53}"/>
              </a:ext>
            </a:extLst>
          </p:cNvPr>
          <p:cNvSpPr txBox="1"/>
          <p:nvPr/>
        </p:nvSpPr>
        <p:spPr>
          <a:xfrm>
            <a:off x="2287572" y="1876510"/>
            <a:ext cx="325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2</a:t>
            </a:r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098985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2646</Words>
  <Application>Microsoft Office PowerPoint</Application>
  <PresentationFormat>Panorámica</PresentationFormat>
  <Paragraphs>533</Paragraphs>
  <Slides>43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43</vt:i4>
      </vt:variant>
    </vt:vector>
  </HeadingPairs>
  <TitlesOfParts>
    <vt:vector size="52" baseType="lpstr">
      <vt:lpstr>Antique Olive Compact</vt:lpstr>
      <vt:lpstr>Calibri Light</vt:lpstr>
      <vt:lpstr>Arial Rounded MT Bold</vt:lpstr>
      <vt:lpstr>Arial</vt:lpstr>
      <vt:lpstr>Segoe UI Emoji</vt:lpstr>
      <vt:lpstr>Calibri</vt:lpstr>
      <vt:lpstr>Aptos</vt:lpstr>
      <vt:lpstr>Google Sans</vt:lpstr>
      <vt:lpstr>Tema de Office</vt:lpstr>
      <vt:lpstr>Fábrica de programadores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“TITULO”</dc:title>
  <dc:creator>DITEDIRECCION03</dc:creator>
  <cp:lastModifiedBy>kevin condor chavez</cp:lastModifiedBy>
  <cp:revision>3</cp:revision>
  <dcterms:created xsi:type="dcterms:W3CDTF">2025-07-09T21:07:21Z</dcterms:created>
  <dcterms:modified xsi:type="dcterms:W3CDTF">2025-07-26T19:15:08Z</dcterms:modified>
</cp:coreProperties>
</file>